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8.jpg" ContentType="image/pn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2" r:id="rId5"/>
    <p:sldId id="415" r:id="rId6"/>
    <p:sldId id="473" r:id="rId7"/>
    <p:sldId id="474" r:id="rId8"/>
    <p:sldId id="475" r:id="rId9"/>
    <p:sldId id="349" r:id="rId10"/>
    <p:sldId id="346" r:id="rId11"/>
    <p:sldId id="357" r:id="rId12"/>
    <p:sldId id="419" r:id="rId13"/>
    <p:sldId id="420" r:id="rId14"/>
    <p:sldId id="421" r:id="rId15"/>
    <p:sldId id="422" r:id="rId16"/>
    <p:sldId id="423" r:id="rId17"/>
    <p:sldId id="424" r:id="rId18"/>
    <p:sldId id="425" r:id="rId19"/>
    <p:sldId id="426" r:id="rId20"/>
    <p:sldId id="428" r:id="rId21"/>
    <p:sldId id="427" r:id="rId22"/>
    <p:sldId id="430" r:id="rId23"/>
    <p:sldId id="429" r:id="rId24"/>
    <p:sldId id="431" r:id="rId25"/>
    <p:sldId id="432" r:id="rId26"/>
    <p:sldId id="433" r:id="rId27"/>
    <p:sldId id="435" r:id="rId28"/>
    <p:sldId id="434"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09" r:id="rId46"/>
    <p:sldId id="417" r:id="rId47"/>
    <p:sldId id="463" r:id="rId48"/>
    <p:sldId id="332" r:id="rId49"/>
    <p:sldId id="470" r:id="rId50"/>
    <p:sldId id="337" r:id="rId51"/>
    <p:sldId id="461" r:id="rId52"/>
    <p:sldId id="462" r:id="rId53"/>
    <p:sldId id="471" r:id="rId54"/>
    <p:sldId id="464" r:id="rId55"/>
    <p:sldId id="386" r:id="rId56"/>
    <p:sldId id="465" r:id="rId57"/>
    <p:sldId id="466" r:id="rId58"/>
    <p:sldId id="467" r:id="rId59"/>
    <p:sldId id="468" r:id="rId60"/>
    <p:sldId id="469" r:id="rId61"/>
    <p:sldId id="391" r:id="rId62"/>
    <p:sldId id="392" r:id="rId63"/>
    <p:sldId id="472" r:id="rId64"/>
    <p:sldId id="340" r:id="rId65"/>
    <p:sldId id="459" r:id="rId66"/>
    <p:sldId id="282" r:id="rId67"/>
    <p:sldId id="390"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1E1E1"/>
    <a:srgbClr val="B9D536"/>
    <a:srgbClr val="2AB997"/>
    <a:srgbClr val="FF9B38"/>
    <a:srgbClr val="28D1A9"/>
    <a:srgbClr val="39446F"/>
    <a:srgbClr val="06134A"/>
    <a:srgbClr val="FF5555"/>
    <a:srgbClr val="6C4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47" autoAdjust="0"/>
    <p:restoredTop sz="94660"/>
  </p:normalViewPr>
  <p:slideViewPr>
    <p:cSldViewPr snapToGrid="0">
      <p:cViewPr varScale="1">
        <p:scale>
          <a:sx n="67" d="100"/>
          <a:sy n="67" d="100"/>
        </p:scale>
        <p:origin x="8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Stapp" userId="4aa69bc5-5f9c-4e04-8d5e-259f18bb9ba8" providerId="ADAL" clId="{5F3B9E88-C4FC-4C5B-8442-CF27BEEDE45C}"/>
    <pc:docChg chg="delSld">
      <pc:chgData name="Charles Stapp" userId="4aa69bc5-5f9c-4e04-8d5e-259f18bb9ba8" providerId="ADAL" clId="{5F3B9E88-C4FC-4C5B-8442-CF27BEEDE45C}" dt="2019-08-13T13:47:41.167" v="0" actId="2696"/>
      <pc:docMkLst>
        <pc:docMk/>
      </pc:docMkLst>
      <pc:sldChg chg="del">
        <pc:chgData name="Charles Stapp" userId="4aa69bc5-5f9c-4e04-8d5e-259f18bb9ba8" providerId="ADAL" clId="{5F3B9E88-C4FC-4C5B-8442-CF27BEEDE45C}" dt="2019-08-13T13:47:41.167" v="0" actId="2696"/>
        <pc:sldMkLst>
          <pc:docMk/>
          <pc:sldMk cId="701106242" sldId="41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8/13/2019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37.JP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hyperlink" Target="http://www.teacherspayteachers.com/Store/Kimberly-Geswein-Fonts" TargetMode="Externa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518084"/>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p>
          <a:p>
            <a:r>
              <a:rPr lang="en-US" sz="3600" b="1" dirty="0">
                <a:latin typeface="KG First Time In Forever" panose="02000506000000020003" pitchFamily="2" charset="0"/>
              </a:rPr>
              <a:t>SS8G1 Describe Georgia’s geography and climate. </a:t>
            </a:r>
          </a:p>
          <a:p>
            <a:pPr marL="742950" indent="-742950">
              <a:buAutoNum type="alphaLcPeriod"/>
            </a:pPr>
            <a:r>
              <a:rPr lang="en-US" sz="3600" dirty="0">
                <a:latin typeface="KG First Time In Forever" panose="02000506000000020003" pitchFamily="2" charset="0"/>
              </a:rPr>
              <a:t>Locate Georgia in relation to region, nation, continent, and hemispheres.</a:t>
            </a:r>
          </a:p>
          <a:p>
            <a:pPr marL="742950" indent="-742950">
              <a:buAutoNum type="alphaLcPeriod"/>
            </a:pPr>
            <a:r>
              <a:rPr lang="en-US" sz="3600" dirty="0">
                <a:latin typeface="KG First Time In Forever" panose="02000506000000020003" pitchFamily="2" charset="0"/>
              </a:rPr>
              <a:t>Distinguish among the five geographic regions of Georgia in terms of location, climate, agriculture, and economic contribution. </a:t>
            </a: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47415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07" y="0"/>
            <a:ext cx="8342785" cy="6858000"/>
          </a:xfrm>
          <a:prstGeom prst="rect">
            <a:avLst/>
          </a:prstGeom>
        </p:spPr>
      </p:pic>
      <p:sp>
        <p:nvSpPr>
          <p:cNvPr id="15" name="TextBox 14"/>
          <p:cNvSpPr txBox="1"/>
          <p:nvPr/>
        </p:nvSpPr>
        <p:spPr>
          <a:xfrm>
            <a:off x="196709" y="0"/>
            <a:ext cx="2728026" cy="707886"/>
          </a:xfrm>
          <a:prstGeom prst="rect">
            <a:avLst/>
          </a:prstGeom>
          <a:noFill/>
        </p:spPr>
        <p:txBody>
          <a:bodyPr wrap="square" rtlCol="0">
            <a:spAutoFit/>
          </a:bodyPr>
          <a:lstStyle/>
          <a:p>
            <a:pPr algn="ctr"/>
            <a:r>
              <a:rPr lang="en-US" sz="2000" dirty="0">
                <a:latin typeface="KG Second Chances Solid" panose="02000000000000000000" pitchFamily="2" charset="0"/>
              </a:rPr>
              <a:t>Appalachian Plateau</a:t>
            </a:r>
          </a:p>
        </p:txBody>
      </p:sp>
    </p:spTree>
    <p:extLst>
      <p:ext uri="{BB962C8B-B14F-4D97-AF65-F5344CB8AC3E}">
        <p14:creationId xmlns:p14="http://schemas.microsoft.com/office/powerpoint/2010/main" val="409051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5" name="TextBox 14"/>
          <p:cNvSpPr txBox="1"/>
          <p:nvPr/>
        </p:nvSpPr>
        <p:spPr>
          <a:xfrm>
            <a:off x="457200" y="273503"/>
            <a:ext cx="8229600" cy="584775"/>
          </a:xfrm>
          <a:prstGeom prst="rect">
            <a:avLst/>
          </a:prstGeom>
          <a:noFill/>
        </p:spPr>
        <p:txBody>
          <a:bodyPr wrap="square" rtlCol="0">
            <a:spAutoFit/>
          </a:bodyPr>
          <a:lstStyle/>
          <a:p>
            <a:pPr algn="ctr"/>
            <a:r>
              <a:rPr lang="en-US" sz="3200" dirty="0">
                <a:latin typeface="KG Second Chances Solid" panose="02000000000000000000" pitchFamily="2" charset="0"/>
              </a:rPr>
              <a:t>View from Lookout Mountain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759"/>
          <a:stretch/>
        </p:blipFill>
        <p:spPr>
          <a:xfrm>
            <a:off x="457200" y="1003847"/>
            <a:ext cx="8229600" cy="5466941"/>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625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587418" y="-44433"/>
            <a:ext cx="7969169" cy="2777683"/>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Appalachian</a:t>
            </a:r>
          </a:p>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Plateau</a:t>
            </a:r>
          </a:p>
        </p:txBody>
      </p:sp>
      <p:sp>
        <p:nvSpPr>
          <p:cNvPr id="7" name="TextBox 6"/>
          <p:cNvSpPr txBox="1"/>
          <p:nvPr/>
        </p:nvSpPr>
        <p:spPr>
          <a:xfrm>
            <a:off x="587418" y="2564518"/>
            <a:ext cx="8229600"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region contains two waterfalls, many underground caves, and it is covered in forests.</a:t>
            </a:r>
          </a:p>
          <a:p>
            <a:pPr marL="571500" indent="-5715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It is not a good area for farming because of the sandy soil; however, it was once a profitable area for mining coal and iron ore.</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6702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0136" y="3187357"/>
            <a:ext cx="4572000" cy="3429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28" y="244289"/>
            <a:ext cx="4572000" cy="3432517"/>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497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587418" y="-44433"/>
            <a:ext cx="7969169" cy="2777683"/>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Appalachian</a:t>
            </a:r>
          </a:p>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Plateau</a:t>
            </a:r>
          </a:p>
        </p:txBody>
      </p:sp>
      <p:sp>
        <p:nvSpPr>
          <p:cNvPr id="7" name="TextBox 6"/>
          <p:cNvSpPr txBox="1"/>
          <p:nvPr/>
        </p:nvSpPr>
        <p:spPr>
          <a:xfrm>
            <a:off x="493288" y="2733250"/>
            <a:ext cx="8229600" cy="156966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average summer temperature is 70 degrees, and the average winter temperature is just above 40 degrees. </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65739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389723" y="-44433"/>
            <a:ext cx="636456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Blue Ridge</a:t>
            </a:r>
          </a:p>
        </p:txBody>
      </p:sp>
      <p:sp>
        <p:nvSpPr>
          <p:cNvPr id="7" name="TextBox 6"/>
          <p:cNvSpPr txBox="1"/>
          <p:nvPr/>
        </p:nvSpPr>
        <p:spPr>
          <a:xfrm>
            <a:off x="467285" y="1379034"/>
            <a:ext cx="8229600"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Blue Ridge region is in the northeast corner of Georgia, and it is made up of the Blue Ridge Mountains.</a:t>
            </a:r>
          </a:p>
          <a:p>
            <a:pPr marL="571500" indent="-5715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This area contains the southern point of the Appalachian Mountains (which run up to Maine). </a:t>
            </a:r>
          </a:p>
          <a:p>
            <a:pPr marL="571500" indent="-5715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region is also home to Georgia’s highest peak, Brasstown Bald (4,784 feet).</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7033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a:stretch>
            <a:fillRect/>
          </a:stretch>
        </p:blipFill>
        <p:spPr>
          <a:xfrm>
            <a:off x="1308970" y="197923"/>
            <a:ext cx="652606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52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5557"/>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
        <p:nvSpPr>
          <p:cNvPr id="15" name="TextBox 14"/>
          <p:cNvSpPr txBox="1"/>
          <p:nvPr/>
        </p:nvSpPr>
        <p:spPr>
          <a:xfrm>
            <a:off x="457200" y="273503"/>
            <a:ext cx="8229600" cy="584775"/>
          </a:xfrm>
          <a:prstGeom prst="rect">
            <a:avLst/>
          </a:prstGeom>
          <a:noFill/>
        </p:spPr>
        <p:txBody>
          <a:bodyPr wrap="square" rtlCol="0">
            <a:spAutoFit/>
          </a:bodyPr>
          <a:lstStyle/>
          <a:p>
            <a:pPr algn="ctr"/>
            <a:r>
              <a:rPr lang="en-US" sz="3200" dirty="0">
                <a:latin typeface="KG Second Chances Solid" panose="02000000000000000000" pitchFamily="2" charset="0"/>
              </a:rPr>
              <a:t>Brasstown Bald</a:t>
            </a:r>
          </a:p>
        </p:txBody>
      </p:sp>
    </p:spTree>
    <p:extLst>
      <p:ext uri="{BB962C8B-B14F-4D97-AF65-F5344CB8AC3E}">
        <p14:creationId xmlns:p14="http://schemas.microsoft.com/office/powerpoint/2010/main" val="85256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389723" y="-44433"/>
            <a:ext cx="636456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Blue Ridge</a:t>
            </a:r>
          </a:p>
        </p:txBody>
      </p:sp>
      <p:sp>
        <p:nvSpPr>
          <p:cNvPr id="7" name="TextBox 6"/>
          <p:cNvSpPr txBox="1"/>
          <p:nvPr/>
        </p:nvSpPr>
        <p:spPr>
          <a:xfrm>
            <a:off x="467285" y="1379034"/>
            <a:ext cx="8229600"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tallest waterfall east of the Mississippi River, Amicalola Falls, is in this region.</a:t>
            </a:r>
          </a:p>
          <a:p>
            <a:pPr marL="571500" indent="-5715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Also, Tallulah Gorge, which is two miles long and 1,000 feet deep, is located here.</a:t>
            </a:r>
          </a:p>
          <a:p>
            <a:pPr marL="571500" indent="-5715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Aside from apples, grapes, and some vegetables, not much agriculture is grown here.</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4926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5" name="TextBox 14"/>
          <p:cNvSpPr txBox="1"/>
          <p:nvPr/>
        </p:nvSpPr>
        <p:spPr>
          <a:xfrm>
            <a:off x="5613679" y="183452"/>
            <a:ext cx="3415553" cy="1077218"/>
          </a:xfrm>
          <a:prstGeom prst="rect">
            <a:avLst/>
          </a:prstGeom>
          <a:noFill/>
        </p:spPr>
        <p:txBody>
          <a:bodyPr wrap="square" rtlCol="0">
            <a:spAutoFit/>
          </a:bodyPr>
          <a:lstStyle/>
          <a:p>
            <a:pPr algn="ctr"/>
            <a:r>
              <a:rPr lang="en-US" sz="3200" dirty="0">
                <a:latin typeface="KG Second Chances Solid" panose="02000000000000000000" pitchFamily="2" charset="0"/>
              </a:rPr>
              <a:t>Amicalola Falls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96" y="706892"/>
            <a:ext cx="5212080" cy="390906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072" y="1260670"/>
            <a:ext cx="3566160" cy="534924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868212" y="4633586"/>
            <a:ext cx="3415553" cy="584775"/>
          </a:xfrm>
          <a:prstGeom prst="rect">
            <a:avLst/>
          </a:prstGeom>
          <a:noFill/>
        </p:spPr>
        <p:txBody>
          <a:bodyPr wrap="square" rtlCol="0">
            <a:spAutoFit/>
          </a:bodyPr>
          <a:lstStyle/>
          <a:p>
            <a:pPr algn="ctr"/>
            <a:r>
              <a:rPr lang="en-US" sz="3200" dirty="0">
                <a:latin typeface="KG Second Chances Solid" panose="02000000000000000000" pitchFamily="2" charset="0"/>
              </a:rPr>
              <a:t>Tallulah Gorge</a:t>
            </a:r>
          </a:p>
        </p:txBody>
      </p:sp>
    </p:spTree>
    <p:extLst>
      <p:ext uri="{BB962C8B-B14F-4D97-AF65-F5344CB8AC3E}">
        <p14:creationId xmlns:p14="http://schemas.microsoft.com/office/powerpoint/2010/main" val="208685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rot="5400000">
            <a:off x="6031029" y="3168862"/>
            <a:ext cx="5531130" cy="500137"/>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GA’s 5 Regions CLOZE Notes 1</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523814" y="-1272287"/>
            <a:ext cx="6642848" cy="9402574"/>
          </a:xfrm>
          <a:prstGeom prst="rect">
            <a:avLst/>
          </a:prstGeom>
          <a:noFill/>
        </p:spPr>
        <p:txBody>
          <a:bodyPr wrap="square" rtlCol="0">
            <a:spAutoFit/>
          </a:bodyPr>
          <a:lstStyle/>
          <a:p>
            <a:pPr>
              <a:defRPr/>
            </a:pPr>
            <a:r>
              <a:rPr lang="en-US" sz="1300" b="1" dirty="0">
                <a:solidFill>
                  <a:sysClr val="windowText" lastClr="000000"/>
                </a:solidFill>
                <a:latin typeface="KG First Time In Forever" panose="02000506000000020003" pitchFamily="2" charset="0"/>
                <a:ea typeface="KBScaredStraight" panose="02000603000000000000" pitchFamily="2" charset="0"/>
              </a:rPr>
              <a:t>5 Regions</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Georgia is a geographically diverse state that is divided into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first three regions (Appalachian Plateau, Ridge &amp; Valley, and Blue Ridge) are in the mountains and foothills of the state and form part of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other two (Piedmont and Coastal Plain) include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areas, as well as some of the large cities in the middle of the state. </a:t>
            </a:r>
          </a:p>
          <a:p>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r>
              <a:rPr lang="en-US" sz="1300" b="1" dirty="0">
                <a:solidFill>
                  <a:sysClr val="windowText" lastClr="000000"/>
                </a:solidFill>
                <a:latin typeface="KG First Time In Forever" panose="02000506000000020003" pitchFamily="2" charset="0"/>
                <a:ea typeface="KBScaredStraight" panose="02000603000000000000" pitchFamily="2" charset="0"/>
              </a:rPr>
              <a:t>Appalachian Plateau</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Appalachian Plateau is the state’s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It’s located in the very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of Georgia and encompasses Dade County.</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region features a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with Sand Mountain on one side and Lookout Mountain on the other.</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region contains two waterfalls, many underground caves, and it is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It is not a good area for farming because of the sandy soil; however, it was once a profitable area for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and iron ore.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average summer temperature is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 and the average winter temperature is just above 40 degrees. </a:t>
            </a:r>
          </a:p>
          <a:p>
            <a:pPr marL="171450" indent="-171450">
              <a:buFont typeface="Arial" panose="020B0604020202020204" pitchFamily="34" charset="0"/>
              <a:buChar char="•"/>
            </a:pPr>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r>
              <a:rPr lang="en-US" sz="1300" b="1" dirty="0">
                <a:solidFill>
                  <a:sysClr val="windowText" lastClr="000000"/>
                </a:solidFill>
                <a:latin typeface="KG First Time In Forever" panose="02000506000000020003" pitchFamily="2" charset="0"/>
                <a:ea typeface="KBScaredStraight" panose="02000603000000000000" pitchFamily="2" charset="0"/>
              </a:rPr>
              <a:t>Blue Ridge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Blue Ridge region is in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of Georgia, and it is made up of the Blue Ridge Mountains.</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This area contains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of the Appalachian Mountains (which run up to Maine). </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region is also home to Georgia’s highest peak,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(4,784 feet).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tallest waterfall east of the Mississippi River,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 is in this region.</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Also,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 which is two miles long and 1,000 feet deep, is located here.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Aside from apples, grapes, and some vegetables,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is grown here.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Blue Ridge region receives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in Georgia. </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average summer temperature is 69 degrees, while the average winter temperature is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area attracts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 </a:t>
            </a:r>
            <a:r>
              <a:rPr lang="en-US" sz="1300" dirty="0">
                <a:solidFill>
                  <a:sysClr val="windowText" lastClr="000000"/>
                </a:solidFill>
                <a:latin typeface="KG First Time In Forever" panose="02000506000000020003" pitchFamily="2" charset="0"/>
                <a:ea typeface="KBScaredStraight" panose="02000603000000000000" pitchFamily="2" charset="0"/>
              </a:rPr>
              <a:t>each year due to its beautiful scenery, outdoor activities, and slightly cooler climate.</a:t>
            </a:r>
          </a:p>
          <a:p>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87328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389723" y="-44433"/>
            <a:ext cx="636456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Blue Ridge</a:t>
            </a:r>
          </a:p>
        </p:txBody>
      </p:sp>
      <p:sp>
        <p:nvSpPr>
          <p:cNvPr id="7" name="TextBox 6"/>
          <p:cNvSpPr txBox="1"/>
          <p:nvPr/>
        </p:nvSpPr>
        <p:spPr>
          <a:xfrm>
            <a:off x="467285" y="1379034"/>
            <a:ext cx="8229600" cy="5262979"/>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Blue Ridge region receives the most rainfall in Georgia. </a:t>
            </a:r>
          </a:p>
          <a:p>
            <a:pPr marL="457200" indent="-457200">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average summer temperature is 69 degrees, while the average winter temperature is 45 degrees. </a:t>
            </a:r>
          </a:p>
          <a:p>
            <a:pPr marL="457200" indent="-457200">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area attracts thousands of tourists each year due to its beautiful scenery, outdoor activities, and slightly cooler climate.</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224413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499" y="2947441"/>
            <a:ext cx="5604403" cy="374904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41" y="160188"/>
            <a:ext cx="4878270" cy="37490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416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78560" y="-44433"/>
            <a:ext cx="8786894"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Ridge &amp; Valley</a:t>
            </a:r>
          </a:p>
        </p:txBody>
      </p:sp>
      <p:sp>
        <p:nvSpPr>
          <p:cNvPr id="7" name="TextBox 6"/>
          <p:cNvSpPr txBox="1"/>
          <p:nvPr/>
        </p:nvSpPr>
        <p:spPr>
          <a:xfrm>
            <a:off x="467285" y="1379034"/>
            <a:ext cx="8229600"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Ridge and Valley region is located in northwest Georgia, east of the Appalachian Plateau.</a:t>
            </a:r>
          </a:p>
          <a:p>
            <a:pPr marL="457200" indent="-4572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region consists of several high, narrow mountain ridges and the valleys between them.</a:t>
            </a:r>
          </a:p>
          <a:p>
            <a:pPr marL="457200" indent="-4572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elevation of the region ranges from 700 to 1,600 feet.</a:t>
            </a:r>
          </a:p>
          <a:p>
            <a:pPr marL="457200" indent="-4572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region’s climate is similar to the Blue Ridge region, with slightly less rainfall.</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99767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stretch>
            <a:fillRect/>
          </a:stretch>
        </p:blipFill>
        <p:spPr>
          <a:xfrm>
            <a:off x="1371600" y="293065"/>
            <a:ext cx="6400800" cy="6289589"/>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235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7923"/>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934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78560" y="-44433"/>
            <a:ext cx="8786894"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Ridge &amp; Valley</a:t>
            </a:r>
          </a:p>
        </p:txBody>
      </p:sp>
      <p:sp>
        <p:nvSpPr>
          <p:cNvPr id="7" name="TextBox 6"/>
          <p:cNvSpPr txBox="1"/>
          <p:nvPr/>
        </p:nvSpPr>
        <p:spPr>
          <a:xfrm>
            <a:off x="467285" y="1379034"/>
            <a:ext cx="82296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Mining and farming are the region’s main industries.</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soil is rich and agricultural products include corn, soybeans, wheat, cotton, and apples. </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Beef cattle are raised on pastures in the valleys.</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01095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85" y="197786"/>
            <a:ext cx="8129852" cy="4839803"/>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413" y="3993151"/>
            <a:ext cx="4109663" cy="2743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15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673008" y="-44433"/>
            <a:ext cx="5797998"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Piedmont</a:t>
            </a:r>
          </a:p>
        </p:txBody>
      </p:sp>
      <p:sp>
        <p:nvSpPr>
          <p:cNvPr id="7" name="TextBox 6"/>
          <p:cNvSpPr txBox="1"/>
          <p:nvPr/>
        </p:nvSpPr>
        <p:spPr>
          <a:xfrm>
            <a:off x="467285" y="1379034"/>
            <a:ext cx="8229600" cy="5509200"/>
          </a:xfrm>
          <a:prstGeom prst="rect">
            <a:avLst/>
          </a:prstGeom>
          <a:noFill/>
        </p:spPr>
        <p:txBody>
          <a:bodyPr wrap="square" rtlCol="0">
            <a:spAutoFit/>
          </a:bodyPr>
          <a:lstStyle/>
          <a:p>
            <a:pPr marL="457200" indent="-457200">
              <a:buFont typeface="Arial" panose="020B0604020202020204" pitchFamily="34" charset="0"/>
              <a:buChar char="•"/>
            </a:pPr>
            <a:r>
              <a:rPr lang="en-US" sz="3100" dirty="0">
                <a:solidFill>
                  <a:sysClr val="windowText" lastClr="000000"/>
                </a:solidFill>
                <a:latin typeface="KG First Time In Forever" panose="02000506000000020003" pitchFamily="2" charset="0"/>
                <a:ea typeface="KBScaredStraight" panose="02000603000000000000" pitchFamily="2" charset="0"/>
              </a:rPr>
              <a:t>The Piedmont region is in the central area of Georgia, and makes up roughly 30% of the state’s land area.</a:t>
            </a:r>
          </a:p>
          <a:p>
            <a:pPr marL="457200" indent="-457200">
              <a:buFont typeface="Arial" panose="020B0604020202020204" pitchFamily="34" charset="0"/>
              <a:buChar char="•"/>
            </a:pPr>
            <a:endParaRPr lang="en-US" sz="31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100" dirty="0">
                <a:solidFill>
                  <a:sysClr val="windowText" lastClr="000000"/>
                </a:solidFill>
                <a:latin typeface="KG First Time In Forever" panose="02000506000000020003" pitchFamily="2" charset="0"/>
                <a:ea typeface="KBScaredStraight" panose="02000603000000000000" pitchFamily="2" charset="0"/>
              </a:rPr>
              <a:t>The name means “foot of the mountains”, as it is made up of low rolling hills that slope towards the south.</a:t>
            </a:r>
          </a:p>
          <a:p>
            <a:pPr marL="457200" indent="-457200">
              <a:buFont typeface="Arial" panose="020B0604020202020204" pitchFamily="34" charset="0"/>
              <a:buChar char="•"/>
            </a:pPr>
            <a:endParaRPr lang="en-US" sz="31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100" dirty="0">
                <a:solidFill>
                  <a:sysClr val="windowText" lastClr="000000"/>
                </a:solidFill>
                <a:latin typeface="KG First Time In Forever" panose="02000506000000020003" pitchFamily="2" charset="0"/>
                <a:ea typeface="KBScaredStraight" panose="02000603000000000000" pitchFamily="2" charset="0"/>
              </a:rPr>
              <a:t>The elevation ranges from 500 feet at its southern border (called the Fall Line) to 1700 feet at its northern border.</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0655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stretch>
            <a:fillRect/>
          </a:stretch>
        </p:blipFill>
        <p:spPr>
          <a:xfrm>
            <a:off x="1321397" y="215557"/>
            <a:ext cx="6501205"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698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34" y="210095"/>
            <a:ext cx="4937760" cy="370332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014" y="3330679"/>
            <a:ext cx="6309360" cy="3350798"/>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6509741" y="2822686"/>
            <a:ext cx="2884393" cy="461665"/>
          </a:xfrm>
          <a:prstGeom prst="rect">
            <a:avLst/>
          </a:prstGeom>
          <a:noFill/>
        </p:spPr>
        <p:txBody>
          <a:bodyPr wrap="square" rtlCol="0">
            <a:spAutoFit/>
          </a:bodyPr>
          <a:lstStyle/>
          <a:p>
            <a:pPr algn="ctr"/>
            <a:r>
              <a:rPr lang="en-US" sz="2400" dirty="0">
                <a:latin typeface="KG Second Chances Solid" panose="02000000000000000000" pitchFamily="2" charset="0"/>
              </a:rPr>
              <a:t>Athens, GA</a:t>
            </a:r>
          </a:p>
        </p:txBody>
      </p:sp>
    </p:spTree>
    <p:extLst>
      <p:ext uri="{BB962C8B-B14F-4D97-AF65-F5344CB8AC3E}">
        <p14:creationId xmlns:p14="http://schemas.microsoft.com/office/powerpoint/2010/main" val="261057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rot="5400000">
            <a:off x="5969314" y="3168862"/>
            <a:ext cx="5654561" cy="500137"/>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GA’s 5 Regions CLOZE Notes 2</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166275" y="-587484"/>
            <a:ext cx="6642848" cy="8032968"/>
          </a:xfrm>
          <a:prstGeom prst="rect">
            <a:avLst/>
          </a:prstGeom>
          <a:noFill/>
        </p:spPr>
        <p:txBody>
          <a:bodyPr wrap="square" rtlCol="0">
            <a:spAutoFit/>
          </a:bodyPr>
          <a:lstStyle/>
          <a:p>
            <a:pPr>
              <a:defRPr/>
            </a:pPr>
            <a:r>
              <a:rPr lang="en-US" sz="1200" b="1" dirty="0">
                <a:solidFill>
                  <a:sysClr val="windowText" lastClr="000000"/>
                </a:solidFill>
                <a:latin typeface="KG First Time In Forever" panose="02000506000000020003" pitchFamily="2" charset="0"/>
                <a:ea typeface="KBScaredStraight" panose="02000603000000000000" pitchFamily="2" charset="0"/>
              </a:rPr>
              <a:t>Ridge &amp; Valley</a:t>
            </a:r>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Ridge and Valley region is located in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 east of the Appalachian Plateau.</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region consists of several high, narrow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between them.</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elevation of the region ranges from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feet.</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region’s climate is similar to the Blue Ridge region, with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are the region’s main industries.</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and agricultural products include corn, soybeans, wheat, cotton, and apples. </a:t>
            </a: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are raised on pastures in the valleys.</a:t>
            </a: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r>
              <a:rPr lang="en-US" sz="1200" b="1" dirty="0">
                <a:solidFill>
                  <a:sysClr val="windowText" lastClr="000000"/>
                </a:solidFill>
                <a:latin typeface="KG First Time In Forever" panose="02000506000000020003" pitchFamily="2" charset="0"/>
                <a:ea typeface="KBScaredStraight" panose="02000603000000000000" pitchFamily="2" charset="0"/>
              </a:rPr>
              <a:t>Piedmont</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Piedmont region is in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of Georgia, and makes up roughly 30% of the state’s land area.</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name means “foot of the mountains”, as it is made up of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that slope towards the south.</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elevation ranges from 500 feet at its southern border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 to 1700 feet at its northern border.</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Piedmont region has large amounts of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 enabling Georgia to be the nation’s leading producer of both.</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It is also known for its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 which is rich in iron minerals.</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region is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 with large amounts of corn, peaches, wheat, soybeans, cattle, and poultry being produced.</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Nearly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lives in this region, thanks to cities like Atlanta, Athens, Macon, Columbus, Augusta, and Milledgeville.</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There are a lot of businesses in this region, and it features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r>
              <a:rPr lang="en-US" sz="1200" b="1" dirty="0">
                <a:solidFill>
                  <a:sysClr val="windowText" lastClr="000000"/>
                </a:solidFill>
                <a:latin typeface="KG First Time In Forever" panose="02000506000000020003" pitchFamily="2" charset="0"/>
                <a:ea typeface="KBScaredStraight" panose="02000603000000000000" pitchFamily="2" charset="0"/>
              </a:rPr>
              <a:t>Coastal Plain</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Coastal Plain is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 covering roughly 60% of the state.</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It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and extends to Georgia’s southern border with Florida.</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It stretches from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off of Georgia’s eastern coast to Alabama.</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Coastal Plain has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and produces the majority of the state’s crops. </a:t>
            </a: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solidFill>
                  <a:sysClr val="windowText" lastClr="000000"/>
                </a:solidFill>
                <a:latin typeface="KG First Time In Forever" panose="02000506000000020003" pitchFamily="2" charset="0"/>
                <a:ea typeface="KBScaredStraight" panose="02000603000000000000" pitchFamily="2" charset="0"/>
              </a:rPr>
              <a:t>, onions, pecans, corn, and other agricultural products are grown here.</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region has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 which attracts large numbers of tourists each year.</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Coastal Plain and Piedmont regions are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and tropical than the other regions because they are between the warm waters of the Gulf of Mexico and the Atlantic Ocean.</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Summer tends to be long and hot, while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compared to the rest of the state.</a:t>
            </a:r>
            <a:endParaRPr lang="en-US" sz="12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4301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673008" y="-44433"/>
            <a:ext cx="5797998"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Piedmont</a:t>
            </a:r>
          </a:p>
        </p:txBody>
      </p:sp>
      <p:sp>
        <p:nvSpPr>
          <p:cNvPr id="7" name="TextBox 6"/>
          <p:cNvSpPr txBox="1"/>
          <p:nvPr/>
        </p:nvSpPr>
        <p:spPr>
          <a:xfrm>
            <a:off x="467285" y="1379034"/>
            <a:ext cx="8229600" cy="5262979"/>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Piedmont region has large amounts of granite and marble, enabling Georgia to be the nation’s leading producer of both.</a:t>
            </a:r>
          </a:p>
          <a:p>
            <a:pPr marL="457200" indent="-457200">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It is also known for its red clay, which is rich in iron minerals.</a:t>
            </a:r>
          </a:p>
          <a:p>
            <a:pPr marL="457200" indent="-457200">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region is important for agriculture, with large amounts of corn, peaches, wheat, soybeans, cattle, and poultry being produced.</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84685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7" name="TextBox 6"/>
          <p:cNvSpPr txBox="1"/>
          <p:nvPr/>
        </p:nvSpPr>
        <p:spPr>
          <a:xfrm>
            <a:off x="914400" y="253127"/>
            <a:ext cx="7315199" cy="461665"/>
          </a:xfrm>
          <a:prstGeom prst="rect">
            <a:avLst/>
          </a:prstGeom>
          <a:noFill/>
        </p:spPr>
        <p:txBody>
          <a:bodyPr wrap="square" rtlCol="0">
            <a:spAutoFit/>
          </a:bodyPr>
          <a:lstStyle/>
          <a:p>
            <a:pPr algn="ctr"/>
            <a:r>
              <a:rPr lang="en-US" sz="2400" dirty="0">
                <a:latin typeface="KG Second Chances Solid" panose="02000000000000000000" pitchFamily="2" charset="0"/>
              </a:rPr>
              <a:t>Granite Quarry in Georgia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22374"/>
            <a:ext cx="7315200"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951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9460"/>
            <a:ext cx="7315200" cy="4876800"/>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914400" y="253127"/>
            <a:ext cx="7315199" cy="461665"/>
          </a:xfrm>
          <a:prstGeom prst="rect">
            <a:avLst/>
          </a:prstGeom>
          <a:noFill/>
        </p:spPr>
        <p:txBody>
          <a:bodyPr wrap="square" rtlCol="0">
            <a:spAutoFit/>
          </a:bodyPr>
          <a:lstStyle/>
          <a:p>
            <a:pPr algn="ctr"/>
            <a:r>
              <a:rPr lang="en-US" sz="2400" dirty="0">
                <a:latin typeface="KG Second Chances Solid" panose="02000000000000000000" pitchFamily="2" charset="0"/>
              </a:rPr>
              <a:t>Georgia’s Red Clay</a:t>
            </a:r>
          </a:p>
        </p:txBody>
      </p:sp>
    </p:spTree>
    <p:extLst>
      <p:ext uri="{BB962C8B-B14F-4D97-AF65-F5344CB8AC3E}">
        <p14:creationId xmlns:p14="http://schemas.microsoft.com/office/powerpoint/2010/main" val="2685282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673008" y="-44433"/>
            <a:ext cx="5797998"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Piedmont</a:t>
            </a:r>
          </a:p>
        </p:txBody>
      </p:sp>
      <p:sp>
        <p:nvSpPr>
          <p:cNvPr id="7" name="TextBox 6"/>
          <p:cNvSpPr txBox="1"/>
          <p:nvPr/>
        </p:nvSpPr>
        <p:spPr>
          <a:xfrm>
            <a:off x="467285" y="1379034"/>
            <a:ext cx="8229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Nearly 50% of Georgia’s population lives in this region, thanks to cities like Atlanta, Athens, Macon, Columbus, Augusta, and Milledgeville.</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There are a lot of businesses in this region, and it features the bulk of Georgia’s industry.</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24229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7" name="TextBox 6"/>
          <p:cNvSpPr txBox="1"/>
          <p:nvPr/>
        </p:nvSpPr>
        <p:spPr>
          <a:xfrm>
            <a:off x="914400" y="253127"/>
            <a:ext cx="7315199" cy="461665"/>
          </a:xfrm>
          <a:prstGeom prst="rect">
            <a:avLst/>
          </a:prstGeom>
          <a:noFill/>
        </p:spPr>
        <p:txBody>
          <a:bodyPr wrap="square" rtlCol="0">
            <a:spAutoFit/>
          </a:bodyPr>
          <a:lstStyle/>
          <a:p>
            <a:pPr algn="ctr"/>
            <a:r>
              <a:rPr lang="en-US" sz="2400" dirty="0">
                <a:latin typeface="KG Second Chances Solid" panose="02000000000000000000" pitchFamily="2" charset="0"/>
              </a:rPr>
              <a:t>Atlanta, Georgia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67920"/>
            <a:ext cx="8229600" cy="544917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0469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651546" y="-44433"/>
            <a:ext cx="7840929"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Coastal Plain</a:t>
            </a:r>
          </a:p>
        </p:txBody>
      </p:sp>
      <p:sp>
        <p:nvSpPr>
          <p:cNvPr id="7" name="TextBox 6"/>
          <p:cNvSpPr txBox="1"/>
          <p:nvPr/>
        </p:nvSpPr>
        <p:spPr>
          <a:xfrm>
            <a:off x="467285" y="1379034"/>
            <a:ext cx="8229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Coastal Plain is the largest region, covering roughly 60% of the state.</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It begins at the Fall Line and extends to Georgia’s southern border with Florida.</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It stretches from the barrier islands off of Georgia’s eastern coast to Alabama.</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49199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stretch>
            <a:fillRect/>
          </a:stretch>
        </p:blipFill>
        <p:spPr>
          <a:xfrm>
            <a:off x="1334095" y="237460"/>
            <a:ext cx="6475809"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044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7" name="TextBox 6"/>
          <p:cNvSpPr txBox="1"/>
          <p:nvPr/>
        </p:nvSpPr>
        <p:spPr>
          <a:xfrm>
            <a:off x="914400" y="253127"/>
            <a:ext cx="7315199" cy="461665"/>
          </a:xfrm>
          <a:prstGeom prst="rect">
            <a:avLst/>
          </a:prstGeom>
          <a:noFill/>
        </p:spPr>
        <p:txBody>
          <a:bodyPr wrap="square" rtlCol="0">
            <a:spAutoFit/>
          </a:bodyPr>
          <a:lstStyle/>
          <a:p>
            <a:pPr algn="ctr"/>
            <a:r>
              <a:rPr lang="en-US" sz="2400" dirty="0">
                <a:latin typeface="KG Second Chances Solid" panose="02000000000000000000" pitchFamily="2" charset="0"/>
              </a:rPr>
              <a:t>Vidalia Onions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2" y="750924"/>
            <a:ext cx="7772400" cy="58293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9564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651546" y="-44433"/>
            <a:ext cx="7840929"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Coastal Plain</a:t>
            </a:r>
          </a:p>
        </p:txBody>
      </p:sp>
      <p:sp>
        <p:nvSpPr>
          <p:cNvPr id="7" name="TextBox 6"/>
          <p:cNvSpPr txBox="1"/>
          <p:nvPr/>
        </p:nvSpPr>
        <p:spPr>
          <a:xfrm>
            <a:off x="467285" y="1379034"/>
            <a:ext cx="82296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Coastal Plain has good farmland and produces the majority of the state’s crops. </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Peanuts, onions, pecans, corn, and other agricultural products are grown here.</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region has 100 miles of coast, which attracts large numbers of tourists each year.</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6457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372" y="1151860"/>
            <a:ext cx="6101255"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667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rot="5400000">
            <a:off x="6031029" y="3168862"/>
            <a:ext cx="5531130" cy="500137"/>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GA’s 5 Regions CLOZE Notes 1</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654619" y="-1151552"/>
            <a:ext cx="6642848" cy="9140964"/>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5 Regions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Georgia is a geographically diverse state that is divided into </a:t>
            </a:r>
            <a:r>
              <a:rPr lang="en-US" sz="1400" dirty="0">
                <a:solidFill>
                  <a:srgbClr val="FF0000"/>
                </a:solidFill>
                <a:latin typeface="KG First Time In Forever" panose="02000506000000020003" pitchFamily="2" charset="0"/>
                <a:ea typeface="KBScaredStraight" panose="02000603000000000000" pitchFamily="2" charset="0"/>
              </a:rPr>
              <a:t>five regions</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first three regions (Appalachian Plateau, Ridge &amp; Valley, and Blue Ridge) are in the mountains and foothills of the state and form part of the </a:t>
            </a:r>
            <a:r>
              <a:rPr lang="en-US" sz="1400" dirty="0">
                <a:solidFill>
                  <a:srgbClr val="FF0000"/>
                </a:solidFill>
                <a:latin typeface="KG First Time In Forever" panose="02000506000000020003" pitchFamily="2" charset="0"/>
                <a:ea typeface="KBScaredStraight" panose="02000603000000000000" pitchFamily="2" charset="0"/>
              </a:rPr>
              <a:t>Appalachian Mountain range</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other two (Piedmont and Coastal Plain) include </a:t>
            </a:r>
            <a:r>
              <a:rPr lang="en-US" sz="1400" dirty="0">
                <a:solidFill>
                  <a:srgbClr val="FF0000"/>
                </a:solidFill>
                <a:latin typeface="KG First Time In Forever" panose="02000506000000020003" pitchFamily="2" charset="0"/>
                <a:ea typeface="KBScaredStraight" panose="02000603000000000000" pitchFamily="2" charset="0"/>
              </a:rPr>
              <a:t>coastal and farming </a:t>
            </a:r>
            <a:r>
              <a:rPr lang="en-US" sz="1400" dirty="0">
                <a:solidFill>
                  <a:sysClr val="windowText" lastClr="000000"/>
                </a:solidFill>
                <a:latin typeface="KG First Time In Forever" panose="02000506000000020003" pitchFamily="2" charset="0"/>
                <a:ea typeface="KBScaredStraight" panose="02000603000000000000" pitchFamily="2" charset="0"/>
              </a:rPr>
              <a:t>areas, as well as some of the large cities in the middle of the state. </a:t>
            </a:r>
          </a:p>
          <a:p>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r>
              <a:rPr lang="en-US" sz="1400" b="1" dirty="0">
                <a:solidFill>
                  <a:sysClr val="windowText" lastClr="000000"/>
                </a:solidFill>
                <a:latin typeface="KG First Time In Forever" panose="02000506000000020003" pitchFamily="2" charset="0"/>
                <a:ea typeface="KBScaredStraight" panose="02000603000000000000" pitchFamily="2" charset="0"/>
              </a:rPr>
              <a:t>Appalachian Plateau</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Appalachian Plateau is the state’s </a:t>
            </a:r>
            <a:r>
              <a:rPr lang="en-US" sz="1400" dirty="0">
                <a:solidFill>
                  <a:srgbClr val="FF0000"/>
                </a:solidFill>
                <a:latin typeface="KG First Time In Forever" panose="02000506000000020003" pitchFamily="2" charset="0"/>
                <a:ea typeface="KBScaredStraight" panose="02000603000000000000" pitchFamily="2" charset="0"/>
              </a:rPr>
              <a:t>smallest region</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It’s located in the very </a:t>
            </a:r>
            <a:r>
              <a:rPr lang="en-US" sz="1400" dirty="0">
                <a:solidFill>
                  <a:srgbClr val="FF0000"/>
                </a:solidFill>
                <a:latin typeface="KG First Time In Forever" panose="02000506000000020003" pitchFamily="2" charset="0"/>
                <a:ea typeface="KBScaredStraight" panose="02000603000000000000" pitchFamily="2" charset="0"/>
              </a:rPr>
              <a:t>northwest corner </a:t>
            </a:r>
            <a:r>
              <a:rPr lang="en-US" sz="1400" dirty="0">
                <a:solidFill>
                  <a:sysClr val="windowText" lastClr="000000"/>
                </a:solidFill>
                <a:latin typeface="KG First Time In Forever" panose="02000506000000020003" pitchFamily="2" charset="0"/>
                <a:ea typeface="KBScaredStraight" panose="02000603000000000000" pitchFamily="2" charset="0"/>
              </a:rPr>
              <a:t>of Georgia and encompasses Dade County.</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region features a </a:t>
            </a:r>
            <a:r>
              <a:rPr lang="en-US" sz="1400" dirty="0">
                <a:solidFill>
                  <a:srgbClr val="FF0000"/>
                </a:solidFill>
                <a:latin typeface="KG First Time In Forever" panose="02000506000000020003" pitchFamily="2" charset="0"/>
                <a:ea typeface="KBScaredStraight" panose="02000603000000000000" pitchFamily="2" charset="0"/>
              </a:rPr>
              <a:t>long, narrow valley </a:t>
            </a:r>
            <a:r>
              <a:rPr lang="en-US" sz="1400" dirty="0">
                <a:solidFill>
                  <a:sysClr val="windowText" lastClr="000000"/>
                </a:solidFill>
                <a:latin typeface="KG First Time In Forever" panose="02000506000000020003" pitchFamily="2" charset="0"/>
                <a:ea typeface="KBScaredStraight" panose="02000603000000000000" pitchFamily="2" charset="0"/>
              </a:rPr>
              <a:t>with Sand Mountain on one side and Lookout Mountain on the other.</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region contains two waterfalls, many underground caves, and it is </a:t>
            </a:r>
            <a:r>
              <a:rPr lang="en-US" sz="1400" dirty="0">
                <a:solidFill>
                  <a:srgbClr val="FF0000"/>
                </a:solidFill>
                <a:latin typeface="KG First Time In Forever" panose="02000506000000020003" pitchFamily="2" charset="0"/>
                <a:ea typeface="KBScaredStraight" panose="02000603000000000000" pitchFamily="2" charset="0"/>
              </a:rPr>
              <a:t>covered in forests</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It is not a good area for farming because of the sandy soil; however, it was once a profitable area for </a:t>
            </a:r>
            <a:r>
              <a:rPr lang="en-US" sz="1400" dirty="0">
                <a:solidFill>
                  <a:srgbClr val="FF0000"/>
                </a:solidFill>
                <a:latin typeface="KG First Time In Forever" panose="02000506000000020003" pitchFamily="2" charset="0"/>
                <a:ea typeface="KBScaredStraight" panose="02000603000000000000" pitchFamily="2" charset="0"/>
              </a:rPr>
              <a:t>mining coal </a:t>
            </a:r>
            <a:r>
              <a:rPr lang="en-US" sz="1400" dirty="0">
                <a:solidFill>
                  <a:sysClr val="windowText" lastClr="000000"/>
                </a:solidFill>
                <a:latin typeface="KG First Time In Forever" panose="02000506000000020003" pitchFamily="2" charset="0"/>
                <a:ea typeface="KBScaredStraight" panose="02000603000000000000" pitchFamily="2" charset="0"/>
              </a:rPr>
              <a:t>and iron ore.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average summer temperature is </a:t>
            </a:r>
            <a:r>
              <a:rPr lang="en-US" sz="1400" dirty="0">
                <a:solidFill>
                  <a:srgbClr val="FF0000"/>
                </a:solidFill>
                <a:latin typeface="KG First Time In Forever" panose="02000506000000020003" pitchFamily="2" charset="0"/>
                <a:ea typeface="KBScaredStraight" panose="02000603000000000000" pitchFamily="2" charset="0"/>
              </a:rPr>
              <a:t>70 degrees</a:t>
            </a:r>
            <a:r>
              <a:rPr lang="en-US" sz="1400" dirty="0">
                <a:solidFill>
                  <a:sysClr val="windowText" lastClr="000000"/>
                </a:solidFill>
                <a:latin typeface="KG First Time In Forever" panose="02000506000000020003" pitchFamily="2" charset="0"/>
                <a:ea typeface="KBScaredStraight" panose="02000603000000000000" pitchFamily="2" charset="0"/>
              </a:rPr>
              <a:t>, and the average winter temperature is just above 40 degrees. </a:t>
            </a:r>
          </a:p>
          <a:p>
            <a:pPr marL="171450" indent="-171450">
              <a:buFont typeface="Arial" panose="020B0604020202020204" pitchFamily="34" charset="0"/>
              <a:buChar cha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r>
              <a:rPr lang="en-US" sz="1400" b="1" dirty="0">
                <a:solidFill>
                  <a:sysClr val="windowText" lastClr="000000"/>
                </a:solidFill>
                <a:latin typeface="KG First Time In Forever" panose="02000506000000020003" pitchFamily="2" charset="0"/>
                <a:ea typeface="KBScaredStraight" panose="02000603000000000000" pitchFamily="2" charset="0"/>
              </a:rPr>
              <a:t>Blue Ridge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Blue Ridge region is in the </a:t>
            </a:r>
            <a:r>
              <a:rPr lang="en-US" sz="1400" dirty="0">
                <a:solidFill>
                  <a:srgbClr val="FF0000"/>
                </a:solidFill>
                <a:latin typeface="KG First Time In Forever" panose="02000506000000020003" pitchFamily="2" charset="0"/>
                <a:ea typeface="KBScaredStraight" panose="02000603000000000000" pitchFamily="2" charset="0"/>
              </a:rPr>
              <a:t>northeast corner </a:t>
            </a:r>
            <a:r>
              <a:rPr lang="en-US" sz="1400" dirty="0">
                <a:solidFill>
                  <a:sysClr val="windowText" lastClr="000000"/>
                </a:solidFill>
                <a:latin typeface="KG First Time In Forever" panose="02000506000000020003" pitchFamily="2" charset="0"/>
                <a:ea typeface="KBScaredStraight" panose="02000603000000000000" pitchFamily="2" charset="0"/>
              </a:rPr>
              <a:t>of Georgia, and it is made up of the Blue Ridge Mountains.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This area contains the </a:t>
            </a:r>
            <a:r>
              <a:rPr lang="en-US" sz="1400" dirty="0">
                <a:solidFill>
                  <a:srgbClr val="FF0000"/>
                </a:solidFill>
                <a:latin typeface="KG First Time In Forever" panose="02000506000000020003" pitchFamily="2" charset="0"/>
                <a:ea typeface="KBScaredStraight" panose="02000603000000000000" pitchFamily="2" charset="0"/>
              </a:rPr>
              <a:t>southern point </a:t>
            </a:r>
            <a:r>
              <a:rPr lang="en-US" sz="1400" dirty="0">
                <a:solidFill>
                  <a:sysClr val="windowText" lastClr="000000"/>
                </a:solidFill>
                <a:latin typeface="KG First Time In Forever" panose="02000506000000020003" pitchFamily="2" charset="0"/>
                <a:ea typeface="KBScaredStraight" panose="02000603000000000000" pitchFamily="2" charset="0"/>
              </a:rPr>
              <a:t>of the Appalachian Mountains (which run up to Maine). </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region is also home to Georgia’s highest peak, </a:t>
            </a:r>
            <a:r>
              <a:rPr lang="en-US" sz="1400" dirty="0">
                <a:solidFill>
                  <a:srgbClr val="FF0000"/>
                </a:solidFill>
                <a:latin typeface="KG First Time In Forever" panose="02000506000000020003" pitchFamily="2" charset="0"/>
                <a:ea typeface="KBScaredStraight" panose="02000603000000000000" pitchFamily="2" charset="0"/>
              </a:rPr>
              <a:t>Brasstown Bald </a:t>
            </a:r>
            <a:r>
              <a:rPr lang="en-US" sz="1400" dirty="0">
                <a:solidFill>
                  <a:sysClr val="windowText" lastClr="000000"/>
                </a:solidFill>
                <a:latin typeface="KG First Time In Forever" panose="02000506000000020003" pitchFamily="2" charset="0"/>
                <a:ea typeface="KBScaredStraight" panose="02000603000000000000" pitchFamily="2" charset="0"/>
              </a:rPr>
              <a:t>(4,784 feet).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tallest waterfall east of the Mississippi River, </a:t>
            </a:r>
            <a:r>
              <a:rPr lang="en-US" sz="1400" dirty="0">
                <a:solidFill>
                  <a:srgbClr val="FF0000"/>
                </a:solidFill>
                <a:latin typeface="KG First Time In Forever" panose="02000506000000020003" pitchFamily="2" charset="0"/>
                <a:ea typeface="KBScaredStraight" panose="02000603000000000000" pitchFamily="2" charset="0"/>
              </a:rPr>
              <a:t>Amicalola Falls</a:t>
            </a:r>
            <a:r>
              <a:rPr lang="en-US" sz="1400" dirty="0">
                <a:solidFill>
                  <a:sysClr val="windowText" lastClr="000000"/>
                </a:solidFill>
                <a:latin typeface="KG First Time In Forever" panose="02000506000000020003" pitchFamily="2" charset="0"/>
                <a:ea typeface="KBScaredStraight" panose="02000603000000000000" pitchFamily="2" charset="0"/>
              </a:rPr>
              <a:t>, is in this region.</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Also, </a:t>
            </a:r>
            <a:r>
              <a:rPr lang="en-US" sz="1400" dirty="0">
                <a:solidFill>
                  <a:srgbClr val="FF0000"/>
                </a:solidFill>
                <a:latin typeface="KG First Time In Forever" panose="02000506000000020003" pitchFamily="2" charset="0"/>
                <a:ea typeface="KBScaredStraight" panose="02000603000000000000" pitchFamily="2" charset="0"/>
              </a:rPr>
              <a:t>Tallulah Gorge</a:t>
            </a:r>
            <a:r>
              <a:rPr lang="en-US" sz="1400" dirty="0">
                <a:solidFill>
                  <a:sysClr val="windowText" lastClr="000000"/>
                </a:solidFill>
                <a:latin typeface="KG First Time In Forever" panose="02000506000000020003" pitchFamily="2" charset="0"/>
                <a:ea typeface="KBScaredStraight" panose="02000603000000000000" pitchFamily="2" charset="0"/>
              </a:rPr>
              <a:t>, which is two miles long and 1,000 feet deep, is located here.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Aside from apples, grapes, and some vegetables, </a:t>
            </a:r>
            <a:r>
              <a:rPr lang="en-US" sz="1400" dirty="0">
                <a:solidFill>
                  <a:srgbClr val="FF0000"/>
                </a:solidFill>
                <a:latin typeface="KG First Time In Forever" panose="02000506000000020003" pitchFamily="2" charset="0"/>
                <a:ea typeface="KBScaredStraight" panose="02000603000000000000" pitchFamily="2" charset="0"/>
              </a:rPr>
              <a:t>not much agriculture </a:t>
            </a:r>
            <a:r>
              <a:rPr lang="en-US" sz="1400" dirty="0">
                <a:solidFill>
                  <a:sysClr val="windowText" lastClr="000000"/>
                </a:solidFill>
                <a:latin typeface="KG First Time In Forever" panose="02000506000000020003" pitchFamily="2" charset="0"/>
                <a:ea typeface="KBScaredStraight" panose="02000603000000000000" pitchFamily="2" charset="0"/>
              </a:rPr>
              <a:t>is grown here.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Blue Ridge region receives the </a:t>
            </a:r>
            <a:r>
              <a:rPr lang="en-US" sz="1400" dirty="0">
                <a:solidFill>
                  <a:srgbClr val="FF0000"/>
                </a:solidFill>
                <a:latin typeface="KG First Time In Forever" panose="02000506000000020003" pitchFamily="2" charset="0"/>
                <a:ea typeface="KBScaredStraight" panose="02000603000000000000" pitchFamily="2" charset="0"/>
              </a:rPr>
              <a:t>most rainfall </a:t>
            </a:r>
            <a:r>
              <a:rPr lang="en-US" sz="1400" dirty="0">
                <a:solidFill>
                  <a:sysClr val="windowText" lastClr="000000"/>
                </a:solidFill>
                <a:latin typeface="KG First Time In Forever" panose="02000506000000020003" pitchFamily="2" charset="0"/>
                <a:ea typeface="KBScaredStraight" panose="02000603000000000000" pitchFamily="2" charset="0"/>
              </a:rPr>
              <a:t>in Georgia. </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average summer temperature is 69 degrees, while the average winter temperature is </a:t>
            </a:r>
            <a:r>
              <a:rPr lang="en-US" sz="1400" dirty="0">
                <a:solidFill>
                  <a:srgbClr val="FF0000"/>
                </a:solidFill>
                <a:latin typeface="KG First Time In Forever" panose="02000506000000020003" pitchFamily="2" charset="0"/>
                <a:ea typeface="KBScaredStraight" panose="02000603000000000000" pitchFamily="2" charset="0"/>
              </a:rPr>
              <a:t>45 degrees</a:t>
            </a:r>
            <a:r>
              <a:rPr lang="en-US" sz="1400" dirty="0">
                <a:solidFill>
                  <a:sysClr val="windowText" lastClr="000000"/>
                </a:solidFill>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area attracts </a:t>
            </a:r>
            <a:r>
              <a:rPr lang="en-US" sz="1400" dirty="0">
                <a:solidFill>
                  <a:srgbClr val="FF0000"/>
                </a:solidFill>
                <a:latin typeface="KG First Time In Forever" panose="02000506000000020003" pitchFamily="2" charset="0"/>
                <a:ea typeface="KBScaredStraight" panose="02000603000000000000" pitchFamily="2" charset="0"/>
              </a:rPr>
              <a:t>thousands of tourists </a:t>
            </a:r>
            <a:r>
              <a:rPr lang="en-US" sz="1400" dirty="0">
                <a:solidFill>
                  <a:sysClr val="windowText" lastClr="000000"/>
                </a:solidFill>
                <a:latin typeface="KG First Time In Forever" panose="02000506000000020003" pitchFamily="2" charset="0"/>
                <a:ea typeface="KBScaredStraight" panose="02000603000000000000" pitchFamily="2" charset="0"/>
              </a:rPr>
              <a:t>each year due to its beautiful scenery, outdoor activities, and slightly cooler climate.</a:t>
            </a: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56805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651546" y="-44433"/>
            <a:ext cx="7840929"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Coastal Plain</a:t>
            </a:r>
          </a:p>
        </p:txBody>
      </p:sp>
      <p:sp>
        <p:nvSpPr>
          <p:cNvPr id="7" name="TextBox 6"/>
          <p:cNvSpPr txBox="1"/>
          <p:nvPr/>
        </p:nvSpPr>
        <p:spPr>
          <a:xfrm>
            <a:off x="467285" y="1379034"/>
            <a:ext cx="82296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Coastal Plain and Piedmont regions are more humid and tropical than the other regions because they are between the warm waters of the Gulf of Mexico and the Atlantic Ocean.</a:t>
            </a:r>
          </a:p>
          <a:p>
            <a:pPr marL="457200" indent="-457200">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Summer tends to be long and hot, while the winter is mild compared to the rest of the state.</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509702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905608"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6"/>
          <p:cNvPicPr>
            <a:picLocks noChangeAspect="1"/>
          </p:cNvPicPr>
          <p:nvPr/>
        </p:nvPicPr>
        <p:blipFill>
          <a:blip r:embed="rId2"/>
          <a:stretch>
            <a:fillRect/>
          </a:stretch>
        </p:blipFill>
        <p:spPr>
          <a:xfrm>
            <a:off x="245327" y="1342380"/>
            <a:ext cx="8653346" cy="4190959"/>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811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117974"/>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a:t>
            </a: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Print off the following slide for each student. </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They should complete the chart after discussing the presentation.</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Check answers as a class when finished. If time, have students color their pictures</a:t>
            </a:r>
            <a:r>
              <a:rPr lang="en-US" sz="3600" dirty="0">
                <a:latin typeface="KG First Time In Forever" panose="02000506000000020003" pitchFamily="2" charset="0"/>
                <a:ea typeface="KBScaredStraight" panose="02000603000000000000" pitchFamily="2" charset="0"/>
                <a:cs typeface="Arial" panose="020B0604020202020204" pitchFamily="34" charset="0"/>
              </a:rPr>
              <a:t>. </a:t>
            </a:r>
            <a:endParaRPr lang="en-US" sz="36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65988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662716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746661" y="48316"/>
            <a:ext cx="7380483" cy="992579"/>
          </a:xfrm>
          <a:prstGeom prst="rect">
            <a:avLst/>
          </a:prstGeom>
          <a:noFill/>
        </p:spPr>
        <p:txBody>
          <a:bodyPr wrap="none" lIns="68580" tIns="34290" rIns="68580" bIns="34290">
            <a:spAutoFit/>
          </a:bodyPr>
          <a:lstStyle/>
          <a:p>
            <a:pPr algn="ctr"/>
            <a:r>
              <a:rPr lang="en-US" sz="3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Georgia’s Five Geographic Regions</a:t>
            </a:r>
          </a:p>
          <a:p>
            <a:pPr algn="ctr"/>
            <a:endParaRPr lang="en-US" sz="3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30209274"/>
              </p:ext>
            </p:extLst>
          </p:nvPr>
        </p:nvGraphicFramePr>
        <p:xfrm>
          <a:off x="96191" y="920650"/>
          <a:ext cx="8940232" cy="5706519"/>
        </p:xfrm>
        <a:graphic>
          <a:graphicData uri="http://schemas.openxmlformats.org/drawingml/2006/table">
            <a:tbl>
              <a:tblPr firstRow="1" bandRow="1">
                <a:tableStyleId>{5940675A-B579-460E-94D1-54222C63F5DA}</a:tableStyleId>
              </a:tblPr>
              <a:tblGrid>
                <a:gridCol w="1417797">
                  <a:extLst>
                    <a:ext uri="{9D8B030D-6E8A-4147-A177-3AD203B41FA5}">
                      <a16:colId xmlns:a16="http://schemas.microsoft.com/office/drawing/2014/main" val="20000"/>
                    </a:ext>
                  </a:extLst>
                </a:gridCol>
                <a:gridCol w="1465204">
                  <a:extLst>
                    <a:ext uri="{9D8B030D-6E8A-4147-A177-3AD203B41FA5}">
                      <a16:colId xmlns:a16="http://schemas.microsoft.com/office/drawing/2014/main" val="20001"/>
                    </a:ext>
                  </a:extLst>
                </a:gridCol>
                <a:gridCol w="1577913">
                  <a:extLst>
                    <a:ext uri="{9D8B030D-6E8A-4147-A177-3AD203B41FA5}">
                      <a16:colId xmlns:a16="http://schemas.microsoft.com/office/drawing/2014/main" val="20002"/>
                    </a:ext>
                  </a:extLst>
                </a:gridCol>
                <a:gridCol w="1592001">
                  <a:extLst>
                    <a:ext uri="{9D8B030D-6E8A-4147-A177-3AD203B41FA5}">
                      <a16:colId xmlns:a16="http://schemas.microsoft.com/office/drawing/2014/main" val="20003"/>
                    </a:ext>
                  </a:extLst>
                </a:gridCol>
                <a:gridCol w="2887317">
                  <a:extLst>
                    <a:ext uri="{9D8B030D-6E8A-4147-A177-3AD203B41FA5}">
                      <a16:colId xmlns:a16="http://schemas.microsoft.com/office/drawing/2014/main" val="20004"/>
                    </a:ext>
                  </a:extLst>
                </a:gridCol>
              </a:tblGrid>
              <a:tr h="415780">
                <a:tc>
                  <a:txBody>
                    <a:bodyPr/>
                    <a:lstStyle/>
                    <a:p>
                      <a:endParaRPr lang="en-US" sz="1400" dirty="0"/>
                    </a:p>
                  </a:txBody>
                  <a:tcPr marL="68580" marR="68580" marT="34290" marB="34290"/>
                </a:tc>
                <a:tc>
                  <a:txBody>
                    <a:bodyPr/>
                    <a:lstStyle/>
                    <a:p>
                      <a:pPr algn="ctr"/>
                      <a:r>
                        <a:rPr lang="en-US" sz="1200" dirty="0">
                          <a:latin typeface="KG Second Chances Solid" panose="02000000000000000000" pitchFamily="2" charset="0"/>
                        </a:rPr>
                        <a:t>Location</a:t>
                      </a:r>
                    </a:p>
                  </a:txBody>
                  <a:tcPr marL="68580" marR="68580" marT="34290" marB="34290"/>
                </a:tc>
                <a:tc>
                  <a:txBody>
                    <a:bodyPr/>
                    <a:lstStyle/>
                    <a:p>
                      <a:pPr algn="ctr"/>
                      <a:r>
                        <a:rPr lang="en-US" sz="1200" dirty="0">
                          <a:latin typeface="KG Second Chances Solid" panose="02000000000000000000" pitchFamily="2" charset="0"/>
                        </a:rPr>
                        <a:t>Climate</a:t>
                      </a:r>
                    </a:p>
                  </a:txBody>
                  <a:tcPr marL="68580" marR="68580" marT="34290" marB="34290"/>
                </a:tc>
                <a:tc>
                  <a:txBody>
                    <a:bodyPr/>
                    <a:lstStyle/>
                    <a:p>
                      <a:pPr algn="ctr"/>
                      <a:r>
                        <a:rPr lang="en-US" sz="1200" dirty="0">
                          <a:latin typeface="KG Second Chances Solid" panose="02000000000000000000" pitchFamily="2" charset="0"/>
                        </a:rPr>
                        <a:t>Resources</a:t>
                      </a:r>
                    </a:p>
                  </a:txBody>
                  <a:tcPr marL="68580" marR="68580" marT="34290" marB="34290"/>
                </a:tc>
                <a:tc>
                  <a:txBody>
                    <a:bodyPr/>
                    <a:lstStyle/>
                    <a:p>
                      <a:pPr algn="ctr"/>
                      <a:r>
                        <a:rPr lang="en-US" sz="1200" dirty="0">
                          <a:latin typeface="KG Second Chances Solid" panose="02000000000000000000" pitchFamily="2" charset="0"/>
                        </a:rPr>
                        <a:t>Features &amp;</a:t>
                      </a:r>
                      <a:r>
                        <a:rPr lang="en-US" sz="1200" baseline="0" dirty="0">
                          <a:latin typeface="KG Second Chances Solid" panose="02000000000000000000" pitchFamily="2" charset="0"/>
                        </a:rPr>
                        <a:t> </a:t>
                      </a:r>
                      <a:r>
                        <a:rPr lang="en-US" sz="1200" dirty="0">
                          <a:latin typeface="KG Second Chances Solid" panose="02000000000000000000" pitchFamily="2" charset="0"/>
                        </a:rPr>
                        <a:t>Facts</a:t>
                      </a:r>
                    </a:p>
                  </a:txBody>
                  <a:tcPr marL="68580" marR="68580" marT="34290" marB="34290"/>
                </a:tc>
                <a:extLst>
                  <a:ext uri="{0D108BD9-81ED-4DB2-BD59-A6C34878D82A}">
                    <a16:rowId xmlns:a16="http://schemas.microsoft.com/office/drawing/2014/main" val="10000"/>
                  </a:ext>
                </a:extLst>
              </a:tr>
              <a:tr h="1047766">
                <a:tc>
                  <a:txBody>
                    <a:bodyPr/>
                    <a:lstStyle/>
                    <a:p>
                      <a:pPr algn="ctr"/>
                      <a:r>
                        <a:rPr lang="en-US" sz="1800" dirty="0">
                          <a:latin typeface="KG Eyes Wide Open" panose="02000506000000020004" pitchFamily="2" charset="0"/>
                        </a:rPr>
                        <a:t>Appalachian</a:t>
                      </a:r>
                      <a:r>
                        <a:rPr lang="en-US" sz="1800" baseline="0" dirty="0">
                          <a:latin typeface="KG Eyes Wide Open" panose="02000506000000020004" pitchFamily="2" charset="0"/>
                        </a:rPr>
                        <a:t> Plateau</a:t>
                      </a:r>
                      <a:endParaRPr lang="en-US" sz="1800" dirty="0">
                        <a:latin typeface="KG Eyes Wide Open" panose="02000506000000020004" pitchFamily="2" charset="0"/>
                      </a:endParaRPr>
                    </a:p>
                  </a:txBody>
                  <a:tcPr marL="68580" marR="68580" marT="34290" marB="34290" anchor="ctr"/>
                </a:tc>
                <a:tc>
                  <a:txBody>
                    <a:bodyPr/>
                    <a:lstStyle/>
                    <a:p>
                      <a:endParaRPr lang="en-US" sz="1400" dirty="0"/>
                    </a:p>
                    <a:p>
                      <a:endParaRPr lang="en-US" sz="1400" dirty="0"/>
                    </a:p>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1"/>
                  </a:ext>
                </a:extLst>
              </a:tr>
              <a:tr h="1047766">
                <a:tc>
                  <a:txBody>
                    <a:bodyPr/>
                    <a:lstStyle/>
                    <a:p>
                      <a:pPr algn="ctr"/>
                      <a:r>
                        <a:rPr lang="en-US" sz="1800" dirty="0">
                          <a:latin typeface="KG Eyes Wide Open" panose="02000506000000020004" pitchFamily="2" charset="0"/>
                        </a:rPr>
                        <a:t>Blue Ridge</a:t>
                      </a:r>
                    </a:p>
                  </a:txBody>
                  <a:tcPr marL="68580" marR="68580" marT="34290" marB="34290" anchor="ctr"/>
                </a:tc>
                <a:tc>
                  <a:txBody>
                    <a:bodyPr/>
                    <a:lstStyle/>
                    <a:p>
                      <a:endParaRPr lang="en-US" sz="1400" dirty="0"/>
                    </a:p>
                    <a:p>
                      <a:endParaRPr lang="en-US" sz="1400" dirty="0"/>
                    </a:p>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r h="1047766">
                <a:tc>
                  <a:txBody>
                    <a:bodyPr/>
                    <a:lstStyle/>
                    <a:p>
                      <a:pPr algn="ctr"/>
                      <a:r>
                        <a:rPr lang="en-US" sz="1800" dirty="0">
                          <a:latin typeface="KG Eyes Wide Open" panose="02000506000000020004" pitchFamily="2" charset="0"/>
                        </a:rPr>
                        <a:t>Valley</a:t>
                      </a:r>
                      <a:r>
                        <a:rPr lang="en-US" sz="1800" baseline="0" dirty="0">
                          <a:latin typeface="KG Eyes Wide Open" panose="02000506000000020004" pitchFamily="2" charset="0"/>
                        </a:rPr>
                        <a:t> &amp; Ridge</a:t>
                      </a:r>
                      <a:endParaRPr lang="en-US" sz="1800" dirty="0">
                        <a:latin typeface="KG Eyes Wide Open" panose="02000506000000020004" pitchFamily="2" charset="0"/>
                      </a:endParaRPr>
                    </a:p>
                  </a:txBody>
                  <a:tcPr marL="68580" marR="68580" marT="34290" marB="34290" anchor="ctr"/>
                </a:tc>
                <a:tc>
                  <a:txBody>
                    <a:bodyPr/>
                    <a:lstStyle/>
                    <a:p>
                      <a:endParaRPr lang="en-US" sz="1400" dirty="0"/>
                    </a:p>
                    <a:p>
                      <a:endParaRPr lang="en-US" sz="1400" dirty="0"/>
                    </a:p>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3"/>
                  </a:ext>
                </a:extLst>
              </a:tr>
              <a:tr h="1047766">
                <a:tc>
                  <a:txBody>
                    <a:bodyPr/>
                    <a:lstStyle/>
                    <a:p>
                      <a:pPr algn="ctr"/>
                      <a:r>
                        <a:rPr lang="en-US" sz="1800" dirty="0">
                          <a:latin typeface="KG Eyes Wide Open" panose="02000506000000020004" pitchFamily="2" charset="0"/>
                        </a:rPr>
                        <a:t>Piedmont</a:t>
                      </a:r>
                    </a:p>
                  </a:txBody>
                  <a:tcPr marL="68580" marR="68580" marT="34290" marB="34290" anchor="ctr"/>
                </a:tc>
                <a:tc>
                  <a:txBody>
                    <a:bodyPr/>
                    <a:lstStyle/>
                    <a:p>
                      <a:endParaRPr lang="en-US" sz="1400" dirty="0"/>
                    </a:p>
                    <a:p>
                      <a:endParaRPr lang="en-US" sz="1400" dirty="0"/>
                    </a:p>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4"/>
                  </a:ext>
                </a:extLst>
              </a:tr>
              <a:tr h="1099675">
                <a:tc>
                  <a:txBody>
                    <a:bodyPr/>
                    <a:lstStyle/>
                    <a:p>
                      <a:pPr algn="ctr"/>
                      <a:r>
                        <a:rPr lang="en-US" sz="1800" dirty="0">
                          <a:latin typeface="KG Eyes Wide Open" panose="02000506000000020004" pitchFamily="2" charset="0"/>
                        </a:rPr>
                        <a:t>Coastal Plain</a:t>
                      </a:r>
                    </a:p>
                  </a:txBody>
                  <a:tcPr marL="68580" marR="68580" marT="34290" marB="34290" anchor="ctr"/>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5"/>
                  </a:ext>
                </a:extLst>
              </a:tr>
            </a:tbl>
          </a:graphicData>
        </a:graphic>
      </p:graphicFrame>
      <p:sp>
        <p:nvSpPr>
          <p:cNvPr id="5" name="TextBox 4"/>
          <p:cNvSpPr txBox="1"/>
          <p:nvPr/>
        </p:nvSpPr>
        <p:spPr>
          <a:xfrm>
            <a:off x="220535" y="565124"/>
            <a:ext cx="8659907" cy="276999"/>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Complete the chart below with information that you learned during the presentation</a:t>
            </a:r>
            <a:r>
              <a:rPr lang="en-US" sz="900" dirty="0">
                <a:latin typeface="KBScaredStraight" panose="02000603000000000000" pitchFamily="2" charset="0"/>
                <a:ea typeface="KBScaredStraight" panose="02000603000000000000" pitchFamily="2" charset="0"/>
              </a:rPr>
              <a:t>.</a:t>
            </a:r>
          </a:p>
        </p:txBody>
      </p:sp>
    </p:spTree>
    <p:extLst>
      <p:ext uri="{BB962C8B-B14F-4D97-AF65-F5344CB8AC3E}">
        <p14:creationId xmlns:p14="http://schemas.microsoft.com/office/powerpoint/2010/main" val="1220186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662716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313467" y="48316"/>
            <a:ext cx="8246873" cy="992579"/>
          </a:xfrm>
          <a:prstGeom prst="rect">
            <a:avLst/>
          </a:prstGeom>
          <a:noFill/>
        </p:spPr>
        <p:txBody>
          <a:bodyPr wrap="none" lIns="68580" tIns="34290" rIns="68580" bIns="34290">
            <a:spAutoFit/>
          </a:bodyPr>
          <a:lstStyle/>
          <a:p>
            <a:pPr algn="ctr"/>
            <a:r>
              <a:rPr lang="en-US" sz="3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Georgia’s Five Geographic Regions </a:t>
            </a:r>
            <a:r>
              <a:rPr lang="en-US" sz="3000" b="1"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p>
          <a:p>
            <a:pPr algn="ctr"/>
            <a:endParaRPr lang="en-US" sz="3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220535" y="565124"/>
            <a:ext cx="8659907" cy="276999"/>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Complete the chart below with information that you learned during the presentation</a:t>
            </a:r>
            <a:r>
              <a:rPr lang="en-US" sz="900" dirty="0">
                <a:latin typeface="KBScaredStraight" panose="02000603000000000000" pitchFamily="2" charset="0"/>
                <a:ea typeface="KBScaredStraight" panose="02000603000000000000" pitchFamily="2"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4153901326"/>
              </p:ext>
            </p:extLst>
          </p:nvPr>
        </p:nvGraphicFramePr>
        <p:xfrm>
          <a:off x="96192" y="842123"/>
          <a:ext cx="8953679" cy="5785044"/>
        </p:xfrm>
        <a:graphic>
          <a:graphicData uri="http://schemas.openxmlformats.org/drawingml/2006/table">
            <a:tbl>
              <a:tblPr firstRow="1" bandRow="1">
                <a:tableStyleId>{5940675A-B579-460E-94D1-54222C63F5DA}</a:tableStyleId>
              </a:tblPr>
              <a:tblGrid>
                <a:gridCol w="1419929">
                  <a:extLst>
                    <a:ext uri="{9D8B030D-6E8A-4147-A177-3AD203B41FA5}">
                      <a16:colId xmlns:a16="http://schemas.microsoft.com/office/drawing/2014/main" val="20000"/>
                    </a:ext>
                  </a:extLst>
                </a:gridCol>
                <a:gridCol w="1467408">
                  <a:extLst>
                    <a:ext uri="{9D8B030D-6E8A-4147-A177-3AD203B41FA5}">
                      <a16:colId xmlns:a16="http://schemas.microsoft.com/office/drawing/2014/main" val="20001"/>
                    </a:ext>
                  </a:extLst>
                </a:gridCol>
                <a:gridCol w="1580287">
                  <a:extLst>
                    <a:ext uri="{9D8B030D-6E8A-4147-A177-3AD203B41FA5}">
                      <a16:colId xmlns:a16="http://schemas.microsoft.com/office/drawing/2014/main" val="20002"/>
                    </a:ext>
                  </a:extLst>
                </a:gridCol>
                <a:gridCol w="1594395">
                  <a:extLst>
                    <a:ext uri="{9D8B030D-6E8A-4147-A177-3AD203B41FA5}">
                      <a16:colId xmlns:a16="http://schemas.microsoft.com/office/drawing/2014/main" val="20003"/>
                    </a:ext>
                  </a:extLst>
                </a:gridCol>
                <a:gridCol w="2891660">
                  <a:extLst>
                    <a:ext uri="{9D8B030D-6E8A-4147-A177-3AD203B41FA5}">
                      <a16:colId xmlns:a16="http://schemas.microsoft.com/office/drawing/2014/main" val="20004"/>
                    </a:ext>
                  </a:extLst>
                </a:gridCol>
              </a:tblGrid>
              <a:tr h="433204">
                <a:tc>
                  <a:txBody>
                    <a:bodyPr/>
                    <a:lstStyle/>
                    <a:p>
                      <a:endParaRPr lang="en-US" sz="1400" dirty="0"/>
                    </a:p>
                  </a:txBody>
                  <a:tcPr marL="68580" marR="68580" marT="34290" marB="34290"/>
                </a:tc>
                <a:tc>
                  <a:txBody>
                    <a:bodyPr/>
                    <a:lstStyle/>
                    <a:p>
                      <a:pPr algn="ctr"/>
                      <a:r>
                        <a:rPr lang="en-US" sz="1200" dirty="0">
                          <a:latin typeface="KG Second Chances Solid" panose="02000000000000000000" pitchFamily="2" charset="0"/>
                        </a:rPr>
                        <a:t>Location</a:t>
                      </a:r>
                    </a:p>
                  </a:txBody>
                  <a:tcPr marL="68580" marR="68580" marT="34290" marB="34290"/>
                </a:tc>
                <a:tc>
                  <a:txBody>
                    <a:bodyPr/>
                    <a:lstStyle/>
                    <a:p>
                      <a:pPr algn="ctr"/>
                      <a:r>
                        <a:rPr lang="en-US" sz="1200" dirty="0">
                          <a:latin typeface="KG Second Chances Solid" panose="02000000000000000000" pitchFamily="2" charset="0"/>
                        </a:rPr>
                        <a:t>Climate</a:t>
                      </a:r>
                    </a:p>
                  </a:txBody>
                  <a:tcPr marL="68580" marR="68580" marT="34290" marB="34290"/>
                </a:tc>
                <a:tc>
                  <a:txBody>
                    <a:bodyPr/>
                    <a:lstStyle/>
                    <a:p>
                      <a:pPr algn="ctr"/>
                      <a:r>
                        <a:rPr lang="en-US" sz="1200" dirty="0">
                          <a:latin typeface="KG Second Chances Solid" panose="02000000000000000000" pitchFamily="2" charset="0"/>
                        </a:rPr>
                        <a:t>Resources</a:t>
                      </a:r>
                    </a:p>
                  </a:txBody>
                  <a:tcPr marL="68580" marR="68580" marT="34290" marB="34290"/>
                </a:tc>
                <a:tc>
                  <a:txBody>
                    <a:bodyPr/>
                    <a:lstStyle/>
                    <a:p>
                      <a:pPr algn="ctr"/>
                      <a:r>
                        <a:rPr lang="en-US" sz="1200" dirty="0">
                          <a:latin typeface="KG Second Chances Solid" panose="02000000000000000000" pitchFamily="2" charset="0"/>
                        </a:rPr>
                        <a:t>Features</a:t>
                      </a:r>
                      <a:r>
                        <a:rPr lang="en-US" sz="1200" baseline="0" dirty="0">
                          <a:latin typeface="KG Second Chances Solid" panose="02000000000000000000" pitchFamily="2" charset="0"/>
                        </a:rPr>
                        <a:t> &amp; Facts</a:t>
                      </a:r>
                      <a:endParaRPr lang="en-US" sz="1200" dirty="0">
                        <a:latin typeface="KG Second Chances Solid" panose="02000000000000000000" pitchFamily="2" charset="0"/>
                      </a:endParaRPr>
                    </a:p>
                  </a:txBody>
                  <a:tcPr marL="68580" marR="68580" marT="34290" marB="34290"/>
                </a:tc>
                <a:extLst>
                  <a:ext uri="{0D108BD9-81ED-4DB2-BD59-A6C34878D82A}">
                    <a16:rowId xmlns:a16="http://schemas.microsoft.com/office/drawing/2014/main" val="10000"/>
                  </a:ext>
                </a:extLst>
              </a:tr>
              <a:tr h="920250">
                <a:tc>
                  <a:txBody>
                    <a:bodyPr/>
                    <a:lstStyle/>
                    <a:p>
                      <a:pPr algn="ctr"/>
                      <a:r>
                        <a:rPr lang="en-US" sz="1800" dirty="0">
                          <a:latin typeface="KG Eyes Wide Open" panose="02000506000000020004" pitchFamily="2" charset="0"/>
                        </a:rPr>
                        <a:t>Appalachian</a:t>
                      </a:r>
                      <a:r>
                        <a:rPr lang="en-US" sz="1800" baseline="0" dirty="0">
                          <a:latin typeface="KG Eyes Wide Open" panose="02000506000000020004" pitchFamily="2" charset="0"/>
                        </a:rPr>
                        <a:t> Plateau</a:t>
                      </a:r>
                      <a:endParaRPr lang="en-US" sz="1800" dirty="0">
                        <a:latin typeface="KG Eyes Wide Open" panose="02000506000000020004" pitchFamily="2" charset="0"/>
                      </a:endParaRPr>
                    </a:p>
                  </a:txBody>
                  <a:tcPr marL="68580" marR="68580" marT="34290" marB="34290" anchor="ctr"/>
                </a:tc>
                <a:tc>
                  <a:txBody>
                    <a:bodyPr/>
                    <a:lstStyle/>
                    <a:p>
                      <a:endParaRPr lang="en-US" sz="900" dirty="0">
                        <a:solidFill>
                          <a:srgbClr val="FF0000"/>
                        </a:solidFill>
                        <a:latin typeface="KBScaredStraight" panose="02000603000000000000" pitchFamily="2" charset="0"/>
                        <a:ea typeface="KBScaredStraight" panose="02000603000000000000" pitchFamily="2" charset="0"/>
                      </a:endParaRPr>
                    </a:p>
                    <a:p>
                      <a:r>
                        <a:rPr lang="en-US" sz="900" dirty="0">
                          <a:solidFill>
                            <a:srgbClr val="FF0000"/>
                          </a:solidFill>
                          <a:latin typeface="KBScaredStraight" panose="02000603000000000000" pitchFamily="2" charset="0"/>
                          <a:ea typeface="KBScaredStraight" panose="02000603000000000000" pitchFamily="2" charset="0"/>
                        </a:rPr>
                        <a:t>Northwest corner of GA (Dade</a:t>
                      </a:r>
                      <a:r>
                        <a:rPr lang="en-US" sz="900" baseline="0" dirty="0">
                          <a:solidFill>
                            <a:srgbClr val="FF0000"/>
                          </a:solidFill>
                          <a:latin typeface="KBScaredStraight" panose="02000603000000000000" pitchFamily="2" charset="0"/>
                          <a:ea typeface="KBScaredStraight" panose="02000603000000000000" pitchFamily="2" charset="0"/>
                        </a:rPr>
                        <a:t> County)</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Summer – 70 degrees</a:t>
                      </a:r>
                    </a:p>
                    <a:p>
                      <a:r>
                        <a:rPr lang="en-US" sz="900" dirty="0">
                          <a:solidFill>
                            <a:srgbClr val="FF0000"/>
                          </a:solidFill>
                          <a:latin typeface="KBScaredStraight" panose="02000603000000000000" pitchFamily="2" charset="0"/>
                          <a:ea typeface="KBScaredStraight" panose="02000603000000000000" pitchFamily="2" charset="0"/>
                        </a:rPr>
                        <a:t>Winter</a:t>
                      </a:r>
                      <a:r>
                        <a:rPr lang="en-US" sz="900" baseline="0" dirty="0">
                          <a:solidFill>
                            <a:srgbClr val="FF0000"/>
                          </a:solidFill>
                          <a:latin typeface="KBScaredStraight" panose="02000603000000000000" pitchFamily="2" charset="0"/>
                          <a:ea typeface="KBScaredStraight" panose="02000603000000000000" pitchFamily="2" charset="0"/>
                        </a:rPr>
                        <a:t> – 40 degrees</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Not good for farming; past = coal and iron ore</a:t>
                      </a: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Smallest region; Sand Mountain</a:t>
                      </a:r>
                      <a:r>
                        <a:rPr lang="en-US" sz="900" baseline="0" dirty="0">
                          <a:solidFill>
                            <a:srgbClr val="FF0000"/>
                          </a:solidFill>
                          <a:latin typeface="KBScaredStraight" panose="02000603000000000000" pitchFamily="2" charset="0"/>
                          <a:ea typeface="KBScaredStraight" panose="02000603000000000000" pitchFamily="2" charset="0"/>
                        </a:rPr>
                        <a:t> &amp; Lookout Mountain are here; </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extLst>
                  <a:ext uri="{0D108BD9-81ED-4DB2-BD59-A6C34878D82A}">
                    <a16:rowId xmlns:a16="http://schemas.microsoft.com/office/drawing/2014/main" val="10001"/>
                  </a:ext>
                </a:extLst>
              </a:tr>
              <a:tr h="1220451">
                <a:tc>
                  <a:txBody>
                    <a:bodyPr/>
                    <a:lstStyle/>
                    <a:p>
                      <a:pPr algn="ctr"/>
                      <a:r>
                        <a:rPr lang="en-US" sz="1800" dirty="0">
                          <a:latin typeface="KG Eyes Wide Open" panose="02000506000000020004" pitchFamily="2" charset="0"/>
                        </a:rPr>
                        <a:t>Blue Ridge</a:t>
                      </a:r>
                    </a:p>
                  </a:txBody>
                  <a:tcPr marL="68580" marR="68580" marT="34290" marB="34290" anchor="ctr"/>
                </a:tc>
                <a:tc>
                  <a:txBody>
                    <a:bodyPr/>
                    <a:lstStyle/>
                    <a:p>
                      <a:endParaRPr lang="en-US" sz="900" dirty="0">
                        <a:solidFill>
                          <a:srgbClr val="FF0000"/>
                        </a:solidFill>
                        <a:latin typeface="KBScaredStraight" panose="02000603000000000000" pitchFamily="2" charset="0"/>
                        <a:ea typeface="KBScaredStraight" panose="02000603000000000000" pitchFamily="2" charset="0"/>
                      </a:endParaRPr>
                    </a:p>
                    <a:p>
                      <a:r>
                        <a:rPr lang="en-US" sz="900" dirty="0">
                          <a:solidFill>
                            <a:srgbClr val="FF0000"/>
                          </a:solidFill>
                          <a:latin typeface="KBScaredStraight" panose="02000603000000000000" pitchFamily="2" charset="0"/>
                          <a:ea typeface="KBScaredStraight" panose="02000603000000000000" pitchFamily="2" charset="0"/>
                        </a:rPr>
                        <a:t>Northeast</a:t>
                      </a:r>
                      <a:r>
                        <a:rPr lang="en-US" sz="900" baseline="0" dirty="0">
                          <a:solidFill>
                            <a:srgbClr val="FF0000"/>
                          </a:solidFill>
                          <a:latin typeface="KBScaredStraight" panose="02000603000000000000" pitchFamily="2" charset="0"/>
                          <a:ea typeface="KBScaredStraight" panose="02000603000000000000" pitchFamily="2" charset="0"/>
                        </a:rPr>
                        <a:t> corner of GA; southern part of Appalachian Mountains</a:t>
                      </a:r>
                      <a:endParaRPr lang="en-US" sz="900" dirty="0">
                        <a:solidFill>
                          <a:srgbClr val="FF0000"/>
                        </a:solidFill>
                        <a:latin typeface="KBScaredStraight" panose="02000603000000000000" pitchFamily="2" charset="0"/>
                        <a:ea typeface="KBScaredStraight" panose="02000603000000000000" pitchFamily="2" charset="0"/>
                      </a:endParaRPr>
                    </a:p>
                    <a:p>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Receives most rainfall;</a:t>
                      </a:r>
                      <a:r>
                        <a:rPr lang="en-US" sz="900" baseline="0" dirty="0">
                          <a:solidFill>
                            <a:srgbClr val="FF0000"/>
                          </a:solidFill>
                          <a:latin typeface="KBScaredStraight" panose="02000603000000000000" pitchFamily="2" charset="0"/>
                          <a:ea typeface="KBScaredStraight" panose="02000603000000000000" pitchFamily="2" charset="0"/>
                        </a:rPr>
                        <a:t> summer – 69 degrees; winter – 45 degrees</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Scenery and outdoor activities attract</a:t>
                      </a:r>
                      <a:r>
                        <a:rPr lang="en-US" sz="900" baseline="0" dirty="0">
                          <a:solidFill>
                            <a:srgbClr val="FF0000"/>
                          </a:solidFill>
                          <a:latin typeface="KBScaredStraight" panose="02000603000000000000" pitchFamily="2" charset="0"/>
                          <a:ea typeface="KBScaredStraight" panose="02000603000000000000" pitchFamily="2" charset="0"/>
                        </a:rPr>
                        <a:t> tourists ; not much agriculture other than apples, grapes, &amp; some veggies</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Contains</a:t>
                      </a:r>
                      <a:r>
                        <a:rPr lang="en-US" sz="900" baseline="0" dirty="0">
                          <a:solidFill>
                            <a:srgbClr val="FF0000"/>
                          </a:solidFill>
                          <a:latin typeface="KBScaredStraight" panose="02000603000000000000" pitchFamily="2" charset="0"/>
                          <a:ea typeface="KBScaredStraight" panose="02000603000000000000" pitchFamily="2" charset="0"/>
                        </a:rPr>
                        <a:t> Blue Ridge Mountains; Brasstown Bald – GA’s highest point; Amicalola Falls (highest waterfall east of Mississippi); Tallulah Gorge</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extLst>
                  <a:ext uri="{0D108BD9-81ED-4DB2-BD59-A6C34878D82A}">
                    <a16:rowId xmlns:a16="http://schemas.microsoft.com/office/drawing/2014/main" val="10002"/>
                  </a:ext>
                </a:extLst>
              </a:tr>
              <a:tr h="844928">
                <a:tc>
                  <a:txBody>
                    <a:bodyPr/>
                    <a:lstStyle/>
                    <a:p>
                      <a:pPr algn="ctr"/>
                      <a:r>
                        <a:rPr lang="en-US" sz="1800" dirty="0">
                          <a:latin typeface="KG Eyes Wide Open" panose="02000506000000020004" pitchFamily="2" charset="0"/>
                        </a:rPr>
                        <a:t>Valley</a:t>
                      </a:r>
                      <a:r>
                        <a:rPr lang="en-US" sz="1800" baseline="0" dirty="0">
                          <a:latin typeface="KG Eyes Wide Open" panose="02000506000000020004" pitchFamily="2" charset="0"/>
                        </a:rPr>
                        <a:t> &amp; Ridge</a:t>
                      </a:r>
                      <a:endParaRPr lang="en-US" sz="1800" dirty="0">
                        <a:latin typeface="KG Eyes Wide Open" panose="02000506000000020004" pitchFamily="2" charset="0"/>
                      </a:endParaRPr>
                    </a:p>
                  </a:txBody>
                  <a:tcPr marL="68580" marR="68580" marT="34290" marB="34290" anchor="ctr"/>
                </a:tc>
                <a:tc>
                  <a:txBody>
                    <a:bodyPr/>
                    <a:lstStyle/>
                    <a:p>
                      <a:endParaRPr lang="en-US" sz="900" dirty="0">
                        <a:solidFill>
                          <a:srgbClr val="FF0000"/>
                        </a:solidFill>
                        <a:latin typeface="KBScaredStraight" panose="02000603000000000000" pitchFamily="2" charset="0"/>
                        <a:ea typeface="KBScaredStraight" panose="02000603000000000000" pitchFamily="2" charset="0"/>
                      </a:endParaRPr>
                    </a:p>
                    <a:p>
                      <a:r>
                        <a:rPr lang="en-US" sz="900" dirty="0">
                          <a:solidFill>
                            <a:srgbClr val="FF0000"/>
                          </a:solidFill>
                          <a:latin typeface="KBScaredStraight" panose="02000603000000000000" pitchFamily="2" charset="0"/>
                          <a:ea typeface="KBScaredStraight" panose="02000603000000000000" pitchFamily="2" charset="0"/>
                        </a:rPr>
                        <a:t>Northwest Georgia; east of Appalachian Plateau</a:t>
                      </a: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Same as Blue Ridge – less rainfall</a:t>
                      </a: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Mining, farming</a:t>
                      </a:r>
                      <a:r>
                        <a:rPr lang="en-US" sz="900" baseline="0" dirty="0">
                          <a:solidFill>
                            <a:srgbClr val="FF0000"/>
                          </a:solidFill>
                          <a:latin typeface="KBScaredStraight" panose="02000603000000000000" pitchFamily="2" charset="0"/>
                          <a:ea typeface="KBScaredStraight" panose="02000603000000000000" pitchFamily="2" charset="0"/>
                        </a:rPr>
                        <a:t> (corn, soybeans, wheat, cotton, apples, etc.), and beef cattle</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High,</a:t>
                      </a:r>
                      <a:r>
                        <a:rPr lang="en-US" sz="900" baseline="0" dirty="0">
                          <a:solidFill>
                            <a:srgbClr val="FF0000"/>
                          </a:solidFill>
                          <a:latin typeface="KBScaredStraight" panose="02000603000000000000" pitchFamily="2" charset="0"/>
                          <a:ea typeface="KBScaredStraight" panose="02000603000000000000" pitchFamily="2" charset="0"/>
                        </a:rPr>
                        <a:t> narrow mountain ridges with valleys between; elevation between 700 to 1600 feet</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extLst>
                  <a:ext uri="{0D108BD9-81ED-4DB2-BD59-A6C34878D82A}">
                    <a16:rowId xmlns:a16="http://schemas.microsoft.com/office/drawing/2014/main" val="10003"/>
                  </a:ext>
                </a:extLst>
              </a:tr>
              <a:tr h="1220451">
                <a:tc>
                  <a:txBody>
                    <a:bodyPr/>
                    <a:lstStyle/>
                    <a:p>
                      <a:pPr algn="ctr"/>
                      <a:r>
                        <a:rPr lang="en-US" sz="1800" dirty="0">
                          <a:latin typeface="KG Eyes Wide Open" panose="02000506000000020004" pitchFamily="2" charset="0"/>
                        </a:rPr>
                        <a:t>Piedmont</a:t>
                      </a:r>
                    </a:p>
                  </a:txBody>
                  <a:tcPr marL="68580" marR="68580" marT="34290" marB="34290" anchor="ctr"/>
                </a:tc>
                <a:tc>
                  <a:txBody>
                    <a:bodyPr/>
                    <a:lstStyle/>
                    <a:p>
                      <a:endParaRPr lang="en-US" sz="900" dirty="0">
                        <a:solidFill>
                          <a:srgbClr val="FF0000"/>
                        </a:solidFill>
                        <a:latin typeface="KBScaredStraight" panose="02000603000000000000" pitchFamily="2" charset="0"/>
                        <a:ea typeface="KBScaredStraight" panose="02000603000000000000" pitchFamily="2" charset="0"/>
                      </a:endParaRPr>
                    </a:p>
                    <a:p>
                      <a:r>
                        <a:rPr lang="en-US" sz="900" dirty="0">
                          <a:solidFill>
                            <a:srgbClr val="FF0000"/>
                          </a:solidFill>
                          <a:latin typeface="KBScaredStraight" panose="02000603000000000000" pitchFamily="2" charset="0"/>
                          <a:ea typeface="KBScaredStraight" panose="02000603000000000000" pitchFamily="2" charset="0"/>
                        </a:rPr>
                        <a:t>Central region of GA; 30%</a:t>
                      </a:r>
                      <a:r>
                        <a:rPr lang="en-US" sz="900" baseline="0" dirty="0">
                          <a:solidFill>
                            <a:srgbClr val="FF0000"/>
                          </a:solidFill>
                          <a:latin typeface="KBScaredStraight" panose="02000603000000000000" pitchFamily="2" charset="0"/>
                          <a:ea typeface="KBScaredStraight" panose="02000603000000000000" pitchFamily="2" charset="0"/>
                        </a:rPr>
                        <a:t> of land area</a:t>
                      </a:r>
                      <a:endParaRPr lang="en-US" sz="900" dirty="0">
                        <a:solidFill>
                          <a:srgbClr val="FF0000"/>
                        </a:solidFill>
                        <a:latin typeface="KBScaredStraight" panose="02000603000000000000" pitchFamily="2" charset="0"/>
                        <a:ea typeface="KBScaredStraight" panose="02000603000000000000" pitchFamily="2" charset="0"/>
                      </a:endParaRPr>
                    </a:p>
                    <a:p>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Similar</a:t>
                      </a:r>
                      <a:r>
                        <a:rPr lang="en-US" sz="900" baseline="0" dirty="0">
                          <a:solidFill>
                            <a:srgbClr val="FF0000"/>
                          </a:solidFill>
                          <a:latin typeface="KBScaredStraight" panose="02000603000000000000" pitchFamily="2" charset="0"/>
                          <a:ea typeface="KBScaredStraight" panose="02000603000000000000" pitchFamily="2" charset="0"/>
                        </a:rPr>
                        <a:t> to </a:t>
                      </a:r>
                      <a:r>
                        <a:rPr lang="en-US" sz="900" dirty="0">
                          <a:solidFill>
                            <a:srgbClr val="FF0000"/>
                          </a:solidFill>
                          <a:latin typeface="KBScaredStraight" panose="02000603000000000000" pitchFamily="2" charset="0"/>
                          <a:ea typeface="KBScaredStraight" panose="02000603000000000000" pitchFamily="2" charset="0"/>
                        </a:rPr>
                        <a:t>Coastal</a:t>
                      </a:r>
                      <a:r>
                        <a:rPr lang="en-US" sz="900" baseline="0" dirty="0">
                          <a:solidFill>
                            <a:srgbClr val="FF0000"/>
                          </a:solidFill>
                          <a:latin typeface="KBScaredStraight" panose="02000603000000000000" pitchFamily="2" charset="0"/>
                          <a:ea typeface="KBScaredStraight" panose="02000603000000000000" pitchFamily="2" charset="0"/>
                        </a:rPr>
                        <a:t> Plain</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Granite,</a:t>
                      </a:r>
                      <a:r>
                        <a:rPr lang="en-US" sz="900" baseline="0" dirty="0">
                          <a:solidFill>
                            <a:srgbClr val="FF0000"/>
                          </a:solidFill>
                          <a:latin typeface="KBScaredStraight" panose="02000603000000000000" pitchFamily="2" charset="0"/>
                          <a:ea typeface="KBScaredStraight" panose="02000603000000000000" pitchFamily="2" charset="0"/>
                        </a:rPr>
                        <a:t> marble, red clay</a:t>
                      </a:r>
                    </a:p>
                    <a:p>
                      <a:r>
                        <a:rPr lang="en-US" sz="900" baseline="0" dirty="0">
                          <a:solidFill>
                            <a:srgbClr val="FF0000"/>
                          </a:solidFill>
                          <a:latin typeface="KBScaredStraight" panose="02000603000000000000" pitchFamily="2" charset="0"/>
                          <a:ea typeface="KBScaredStraight" panose="02000603000000000000" pitchFamily="2" charset="0"/>
                        </a:rPr>
                        <a:t>Important region for agriculture (corn, peaches, wheat, soybeans, cattle, poultry)</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Low rolling hills; 50% of population</a:t>
                      </a:r>
                      <a:r>
                        <a:rPr lang="en-US" sz="900" baseline="0" dirty="0">
                          <a:solidFill>
                            <a:srgbClr val="FF0000"/>
                          </a:solidFill>
                          <a:latin typeface="KBScaredStraight" panose="02000603000000000000" pitchFamily="2" charset="0"/>
                          <a:ea typeface="KBScaredStraight" panose="02000603000000000000" pitchFamily="2" charset="0"/>
                        </a:rPr>
                        <a:t> lives here; lots of industry</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extLst>
                  <a:ext uri="{0D108BD9-81ED-4DB2-BD59-A6C34878D82A}">
                    <a16:rowId xmlns:a16="http://schemas.microsoft.com/office/drawing/2014/main" val="10004"/>
                  </a:ext>
                </a:extLst>
              </a:tr>
              <a:tr h="1145760">
                <a:tc>
                  <a:txBody>
                    <a:bodyPr/>
                    <a:lstStyle/>
                    <a:p>
                      <a:pPr algn="ctr"/>
                      <a:r>
                        <a:rPr lang="en-US" sz="1800" dirty="0">
                          <a:latin typeface="KG Eyes Wide Open" panose="02000506000000020004" pitchFamily="2" charset="0"/>
                        </a:rPr>
                        <a:t>Coastal Plain</a:t>
                      </a:r>
                    </a:p>
                  </a:txBody>
                  <a:tcPr marL="68580" marR="68580" marT="34290" marB="34290" anchor="ctr"/>
                </a:tc>
                <a:tc>
                  <a:txBody>
                    <a:bodyPr/>
                    <a:lstStyle/>
                    <a:p>
                      <a:r>
                        <a:rPr lang="en-US" sz="900" dirty="0">
                          <a:solidFill>
                            <a:srgbClr val="FF0000"/>
                          </a:solidFill>
                          <a:latin typeface="KBScaredStraight" panose="02000603000000000000" pitchFamily="2" charset="0"/>
                          <a:ea typeface="KBScaredStraight" panose="02000603000000000000" pitchFamily="2" charset="0"/>
                        </a:rPr>
                        <a:t>Largest region (60% of state); begins at Fall Line to Florida,</a:t>
                      </a:r>
                      <a:r>
                        <a:rPr lang="en-US" sz="900" baseline="0" dirty="0">
                          <a:solidFill>
                            <a:srgbClr val="FF0000"/>
                          </a:solidFill>
                          <a:latin typeface="KBScaredStraight" panose="02000603000000000000" pitchFamily="2" charset="0"/>
                          <a:ea typeface="KBScaredStraight" panose="02000603000000000000" pitchFamily="2" charset="0"/>
                        </a:rPr>
                        <a:t> and </a:t>
                      </a:r>
                      <a:r>
                        <a:rPr lang="en-US" sz="900" dirty="0">
                          <a:solidFill>
                            <a:srgbClr val="FF0000"/>
                          </a:solidFill>
                          <a:latin typeface="KBScaredStraight" panose="02000603000000000000" pitchFamily="2" charset="0"/>
                          <a:ea typeface="KBScaredStraight" panose="02000603000000000000" pitchFamily="2" charset="0"/>
                        </a:rPr>
                        <a:t>from</a:t>
                      </a:r>
                      <a:r>
                        <a:rPr lang="en-US" sz="900" baseline="0" dirty="0">
                          <a:solidFill>
                            <a:srgbClr val="FF0000"/>
                          </a:solidFill>
                          <a:latin typeface="KBScaredStraight" panose="02000603000000000000" pitchFamily="2" charset="0"/>
                          <a:ea typeface="KBScaredStraight" panose="02000603000000000000" pitchFamily="2" charset="0"/>
                        </a:rPr>
                        <a:t> east coast to Alabama</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More humid and tropical; long,</a:t>
                      </a:r>
                      <a:r>
                        <a:rPr lang="en-US" sz="900" baseline="0" dirty="0">
                          <a:solidFill>
                            <a:srgbClr val="FF0000"/>
                          </a:solidFill>
                          <a:latin typeface="KBScaredStraight" panose="02000603000000000000" pitchFamily="2" charset="0"/>
                          <a:ea typeface="KBScaredStraight" panose="02000603000000000000" pitchFamily="2" charset="0"/>
                        </a:rPr>
                        <a:t> hot summers and mild winters </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Good farmland</a:t>
                      </a:r>
                      <a:r>
                        <a:rPr lang="en-US" sz="900" baseline="0" dirty="0">
                          <a:solidFill>
                            <a:srgbClr val="FF0000"/>
                          </a:solidFill>
                          <a:latin typeface="KBScaredStraight" panose="02000603000000000000" pitchFamily="2" charset="0"/>
                          <a:ea typeface="KBScaredStraight" panose="02000603000000000000" pitchFamily="2" charset="0"/>
                        </a:rPr>
                        <a:t> = </a:t>
                      </a:r>
                      <a:r>
                        <a:rPr lang="en-US" sz="900" dirty="0">
                          <a:solidFill>
                            <a:srgbClr val="FF0000"/>
                          </a:solidFill>
                          <a:latin typeface="KBScaredStraight" panose="02000603000000000000" pitchFamily="2" charset="0"/>
                          <a:ea typeface="KBScaredStraight" panose="02000603000000000000" pitchFamily="2" charset="0"/>
                        </a:rPr>
                        <a:t>majority</a:t>
                      </a:r>
                      <a:r>
                        <a:rPr lang="en-US" sz="900" baseline="0" dirty="0">
                          <a:solidFill>
                            <a:srgbClr val="FF0000"/>
                          </a:solidFill>
                          <a:latin typeface="KBScaredStraight" panose="02000603000000000000" pitchFamily="2" charset="0"/>
                          <a:ea typeface="KBScaredStraight" panose="02000603000000000000" pitchFamily="2" charset="0"/>
                        </a:rPr>
                        <a:t> of state’s crops (peanuts, onions, pecans, onions, etc.); tourism</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tc>
                  <a:txBody>
                    <a:bodyPr/>
                    <a:lstStyle/>
                    <a:p>
                      <a:r>
                        <a:rPr lang="en-US" sz="900" dirty="0">
                          <a:solidFill>
                            <a:srgbClr val="FF0000"/>
                          </a:solidFill>
                          <a:latin typeface="KBScaredStraight" panose="02000603000000000000" pitchFamily="2" charset="0"/>
                          <a:ea typeface="KBScaredStraight" panose="02000603000000000000" pitchFamily="2" charset="0"/>
                        </a:rPr>
                        <a:t>100 miles</a:t>
                      </a:r>
                      <a:r>
                        <a:rPr lang="en-US" sz="900" baseline="0" dirty="0">
                          <a:solidFill>
                            <a:srgbClr val="FF0000"/>
                          </a:solidFill>
                          <a:latin typeface="KBScaredStraight" panose="02000603000000000000" pitchFamily="2" charset="0"/>
                          <a:ea typeface="KBScaredStraight" panose="02000603000000000000" pitchFamily="2" charset="0"/>
                        </a:rPr>
                        <a:t> of coast; barrier islands are here</a:t>
                      </a:r>
                      <a:endParaRPr lang="en-US" sz="900" dirty="0">
                        <a:solidFill>
                          <a:srgbClr val="FF0000"/>
                        </a:solidFill>
                        <a:latin typeface="KBScaredStraight" panose="02000603000000000000" pitchFamily="2" charset="0"/>
                        <a:ea typeface="KBScaredStraight" panose="02000603000000000000" pitchFamily="2" charset="0"/>
                      </a:endParaRP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0934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4671151"/>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Regions Map</a:t>
            </a: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Print off the Georgia’s Regions map for each student. (There are two-per-page.)</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students will label and color the 5 regions on the map.</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003467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TextBox 19"/>
          <p:cNvSpPr txBox="1"/>
          <p:nvPr/>
        </p:nvSpPr>
        <p:spPr>
          <a:xfrm>
            <a:off x="-6244" y="6632104"/>
            <a:ext cx="1989938"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1" name="TextBox 20"/>
          <p:cNvSpPr txBox="1"/>
          <p:nvPr/>
        </p:nvSpPr>
        <p:spPr>
          <a:xfrm>
            <a:off x="-31212" y="39356"/>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75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34" name="Rectangle 33"/>
          <p:cNvSpPr/>
          <p:nvPr/>
        </p:nvSpPr>
        <p:spPr>
          <a:xfrm>
            <a:off x="0" y="206267"/>
            <a:ext cx="4464590" cy="467437"/>
          </a:xfrm>
          <a:prstGeom prst="rect">
            <a:avLst/>
          </a:prstGeom>
          <a:noFill/>
        </p:spPr>
        <p:txBody>
          <a:bodyPr wrap="square" lIns="51435" tIns="25718" rIns="51435" bIns="25718">
            <a:spAutoFit/>
          </a:bodyPr>
          <a:lstStyle/>
          <a:p>
            <a:pPr algn="ctr"/>
            <a:r>
              <a:rPr lang="en-US" sz="27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Georgia’s 5 Regions</a:t>
            </a:r>
          </a:p>
        </p:txBody>
      </p:sp>
      <p:sp>
        <p:nvSpPr>
          <p:cNvPr id="35" name="TextBox 34"/>
          <p:cNvSpPr txBox="1"/>
          <p:nvPr/>
        </p:nvSpPr>
        <p:spPr>
          <a:xfrm>
            <a:off x="110850" y="668425"/>
            <a:ext cx="4568560" cy="461665"/>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Label the following regions on the map. Lightly color each region a different color.</a:t>
            </a:r>
          </a:p>
        </p:txBody>
      </p:sp>
      <p:sp>
        <p:nvSpPr>
          <p:cNvPr id="22" name="Rectangle 21"/>
          <p:cNvSpPr/>
          <p:nvPr/>
        </p:nvSpPr>
        <p:spPr>
          <a:xfrm>
            <a:off x="4582826"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TextBox 23"/>
          <p:cNvSpPr txBox="1"/>
          <p:nvPr/>
        </p:nvSpPr>
        <p:spPr>
          <a:xfrm>
            <a:off x="4576582" y="6632104"/>
            <a:ext cx="1989938"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5" name="TextBox 24"/>
          <p:cNvSpPr txBox="1"/>
          <p:nvPr/>
        </p:nvSpPr>
        <p:spPr>
          <a:xfrm>
            <a:off x="4551614" y="39356"/>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75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6" name="Rectangle 25"/>
          <p:cNvSpPr/>
          <p:nvPr/>
        </p:nvSpPr>
        <p:spPr>
          <a:xfrm>
            <a:off x="4582826" y="206267"/>
            <a:ext cx="4464590" cy="467437"/>
          </a:xfrm>
          <a:prstGeom prst="rect">
            <a:avLst/>
          </a:prstGeom>
          <a:noFill/>
        </p:spPr>
        <p:txBody>
          <a:bodyPr wrap="square" lIns="51435" tIns="25718" rIns="51435" bIns="25718">
            <a:spAutoFit/>
          </a:bodyPr>
          <a:lstStyle/>
          <a:p>
            <a:pPr algn="ctr"/>
            <a:r>
              <a:rPr lang="en-US" sz="27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Georgia’s 5 Regions</a:t>
            </a:r>
          </a:p>
        </p:txBody>
      </p:sp>
      <p:sp>
        <p:nvSpPr>
          <p:cNvPr id="27" name="TextBox 26"/>
          <p:cNvSpPr txBox="1"/>
          <p:nvPr/>
        </p:nvSpPr>
        <p:spPr>
          <a:xfrm>
            <a:off x="4693676" y="668425"/>
            <a:ext cx="4568560" cy="461665"/>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Label the following regions on the map. Lightly color each region a different color.</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8" y="1216819"/>
            <a:ext cx="4551614" cy="5394960"/>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046" y="1216819"/>
            <a:ext cx="4551614" cy="5394960"/>
          </a:xfrm>
          <a:prstGeom prst="rect">
            <a:avLst/>
          </a:prstGeom>
        </p:spPr>
      </p:pic>
    </p:spTree>
    <p:extLst>
      <p:ext uri="{BB962C8B-B14F-4D97-AF65-F5344CB8AC3E}">
        <p14:creationId xmlns:p14="http://schemas.microsoft.com/office/powerpoint/2010/main" val="63191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286977"/>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Billboard</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Print off the following slide &amp; make a copy for each student. </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The students </a:t>
            </a:r>
            <a:r>
              <a:rPr lang="en-US" altLang="en-US" sz="3200" dirty="0">
                <a:latin typeface="KG First Time In Forever" panose="02000506000000020003" pitchFamily="2" charset="0"/>
                <a:ea typeface="KBScaredStraight" panose="02000603000000000000" pitchFamily="2" charset="0"/>
              </a:rPr>
              <a:t>will choose one of the five regions and create a “welcome sign” that visitors will see as they enter the region. The sign should include key facts about the region, as well as illustrations.</a:t>
            </a: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87338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72" y="652060"/>
            <a:ext cx="8885582" cy="461665"/>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 </a:t>
            </a:r>
            <a:r>
              <a:rPr lang="en-US" sz="1200" dirty="0">
                <a:latin typeface="KG First Time In Forever" panose="02000506000000020003" pitchFamily="2" charset="0"/>
                <a:ea typeface="KBScaredStraight" panose="02000603000000000000" pitchFamily="2" charset="0"/>
              </a:rPr>
              <a:t>C</a:t>
            </a:r>
            <a:r>
              <a:rPr lang="en-US" altLang="en-US" sz="1200" dirty="0">
                <a:latin typeface="KG First Time In Forever" panose="02000506000000020003" pitchFamily="2" charset="0"/>
                <a:ea typeface="KBScaredStraight" panose="02000603000000000000" pitchFamily="2" charset="0"/>
              </a:rPr>
              <a:t>hoose one of Georgia’s five regions and create a “welcome sign” that visitors will see as they enter the region. The sign should include key facts about the region, as well as significant illustrations.</a:t>
            </a:r>
            <a:endParaRPr lang="en-US" sz="1200" dirty="0">
              <a:latin typeface="KG First Time In Forever" panose="02000506000000020003" pitchFamily="2" charset="0"/>
              <a:ea typeface="KBScaredStraight" panose="02000603000000000000" pitchFamily="2" charset="0"/>
            </a:endParaRPr>
          </a:p>
        </p:txBody>
      </p:sp>
      <p:sp>
        <p:nvSpPr>
          <p:cNvPr id="9" name="Rectangle 8"/>
          <p:cNvSpPr/>
          <p:nvPr/>
        </p:nvSpPr>
        <p:spPr>
          <a:xfrm>
            <a:off x="1797813" y="114543"/>
            <a:ext cx="5464701" cy="577081"/>
          </a:xfrm>
          <a:prstGeom prst="rect">
            <a:avLst/>
          </a:prstGeom>
          <a:noFill/>
        </p:spPr>
        <p:txBody>
          <a:bodyPr wrap="none" lIns="68580" tIns="34290" rIns="68580" bIns="34290">
            <a:spAutoFit/>
          </a:bodyPr>
          <a:lstStyle/>
          <a:p>
            <a:pPr algn="ctr"/>
            <a:r>
              <a:rPr lang="en-US" sz="3300" dirty="0">
                <a:ln w="10160">
                  <a:solidFill>
                    <a:sysClr val="windowText" lastClr="000000"/>
                  </a:solidFill>
                  <a:prstDash val="solid"/>
                </a:ln>
                <a:solidFill>
                  <a:schemeClr val="bg2"/>
                </a:solidFill>
                <a:latin typeface="KG Second Chances Solid" panose="02000000000000000000" pitchFamily="2" charset="0"/>
              </a:rPr>
              <a:t>You Are Now Entering…</a:t>
            </a:r>
          </a:p>
        </p:txBody>
      </p:sp>
      <p:sp>
        <p:nvSpPr>
          <p:cNvPr id="10" name="Rounded Rectangle 9"/>
          <p:cNvSpPr/>
          <p:nvPr/>
        </p:nvSpPr>
        <p:spPr>
          <a:xfrm>
            <a:off x="274680" y="1174622"/>
            <a:ext cx="8510965" cy="4781688"/>
          </a:xfrm>
          <a:prstGeom prst="round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596390"/>
            <a:ext cx="1989938"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
        <p:nvSpPr>
          <p:cNvPr id="12" name="Rectangle 11"/>
          <p:cNvSpPr/>
          <p:nvPr/>
        </p:nvSpPr>
        <p:spPr>
          <a:xfrm>
            <a:off x="7385796" y="5956310"/>
            <a:ext cx="54864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249173" y="5956310"/>
            <a:ext cx="54864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38451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410088"/>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Real Estate Ad</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Print off the following slide &amp; make a copy for each student. </a:t>
            </a: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The students will </a:t>
            </a:r>
            <a:r>
              <a:rPr lang="en-US" altLang="en-US" sz="2400" dirty="0">
                <a:latin typeface="KG First Time In Forever" panose="02000506000000020003" pitchFamily="2" charset="0"/>
                <a:ea typeface="KBScaredStraight" panose="02000603000000000000" pitchFamily="2" charset="0"/>
              </a:rPr>
              <a:t>choose one of the five regions and create an advertisement for land that is available to settle within that region.</a:t>
            </a:r>
          </a:p>
          <a:p>
            <a:pPr marL="342900" indent="-342900">
              <a:buFont typeface="Arial" panose="020B0604020202020204" pitchFamily="34" charset="0"/>
              <a:buChar char="•"/>
            </a:pPr>
            <a:endParaRPr lang="en-US" alt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They will write a testimonial statement that promotes the land, as well as brief descriptions of climate, land features, and resources in the region.</a:t>
            </a:r>
          </a:p>
          <a:p>
            <a:pPr marL="342900" indent="-342900">
              <a:buFont typeface="Arial" panose="020B0604020202020204" pitchFamily="34" charset="0"/>
              <a:buChar char="•"/>
            </a:pPr>
            <a:endParaRPr lang="en-US" alt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They will also need to include illustrations for each section.</a:t>
            </a: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89737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rot="5400000">
            <a:off x="5969314" y="3168862"/>
            <a:ext cx="5654561" cy="500137"/>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GA’s 5 Regions CLOZE Notes 2</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070117" y="-725983"/>
            <a:ext cx="6642848" cy="8309967"/>
          </a:xfrm>
          <a:prstGeom prst="rect">
            <a:avLst/>
          </a:prstGeom>
          <a:noFill/>
        </p:spPr>
        <p:txBody>
          <a:bodyPr wrap="square" rtlCol="0">
            <a:spAutoFit/>
          </a:bodyPr>
          <a:lstStyle/>
          <a:p>
            <a:pPr>
              <a:defRPr/>
            </a:pPr>
            <a:r>
              <a:rPr lang="en-US" sz="1300" b="1" dirty="0">
                <a:solidFill>
                  <a:sysClr val="windowText" lastClr="000000"/>
                </a:solidFill>
                <a:latin typeface="KG First Time In Forever" panose="02000506000000020003" pitchFamily="2" charset="0"/>
                <a:ea typeface="KBScaredStraight" panose="02000603000000000000" pitchFamily="2" charset="0"/>
              </a:rPr>
              <a:t>Ridge &amp; Valley</a:t>
            </a:r>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Ridge and Valley region is located in </a:t>
            </a:r>
            <a:r>
              <a:rPr lang="en-US" sz="1300" dirty="0">
                <a:solidFill>
                  <a:srgbClr val="FF0000"/>
                </a:solidFill>
                <a:latin typeface="KG First Time In Forever" panose="02000506000000020003" pitchFamily="2" charset="0"/>
                <a:ea typeface="KBScaredStraight" panose="02000603000000000000" pitchFamily="2" charset="0"/>
              </a:rPr>
              <a:t>northwest Georgia</a:t>
            </a:r>
            <a:r>
              <a:rPr lang="en-US" sz="1300" dirty="0">
                <a:solidFill>
                  <a:sysClr val="windowText" lastClr="000000"/>
                </a:solidFill>
                <a:latin typeface="KG First Time In Forever" panose="02000506000000020003" pitchFamily="2" charset="0"/>
                <a:ea typeface="KBScaredStraight" panose="02000603000000000000" pitchFamily="2" charset="0"/>
              </a:rPr>
              <a:t>, east of the Appalachian Plateau.</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region consists of several high, narrow </a:t>
            </a:r>
            <a:r>
              <a:rPr lang="en-US" sz="1300" dirty="0">
                <a:solidFill>
                  <a:srgbClr val="FF0000"/>
                </a:solidFill>
                <a:latin typeface="KG First Time In Forever" panose="02000506000000020003" pitchFamily="2" charset="0"/>
                <a:ea typeface="KBScaredStraight" panose="02000603000000000000" pitchFamily="2" charset="0"/>
              </a:rPr>
              <a:t>mountain ridges and the valleys </a:t>
            </a:r>
            <a:r>
              <a:rPr lang="en-US" sz="1300" dirty="0">
                <a:solidFill>
                  <a:sysClr val="windowText" lastClr="000000"/>
                </a:solidFill>
                <a:latin typeface="KG First Time In Forever" panose="02000506000000020003" pitchFamily="2" charset="0"/>
                <a:ea typeface="KBScaredStraight" panose="02000603000000000000" pitchFamily="2" charset="0"/>
              </a:rPr>
              <a:t>between them.</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elevation of the region ranges from </a:t>
            </a:r>
            <a:r>
              <a:rPr lang="en-US" sz="1300" dirty="0">
                <a:solidFill>
                  <a:srgbClr val="FF0000"/>
                </a:solidFill>
                <a:latin typeface="KG First Time In Forever" panose="02000506000000020003" pitchFamily="2" charset="0"/>
                <a:ea typeface="KBScaredStraight" panose="02000603000000000000" pitchFamily="2" charset="0"/>
              </a:rPr>
              <a:t>700 to 1,600 </a:t>
            </a:r>
            <a:r>
              <a:rPr lang="en-US" sz="1300" dirty="0">
                <a:solidFill>
                  <a:sysClr val="windowText" lastClr="000000"/>
                </a:solidFill>
                <a:latin typeface="KG First Time In Forever" panose="02000506000000020003" pitchFamily="2" charset="0"/>
                <a:ea typeface="KBScaredStraight" panose="02000603000000000000" pitchFamily="2" charset="0"/>
              </a:rPr>
              <a:t>feet.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region’s climate is similar to the Blue Ridge region, with </a:t>
            </a:r>
            <a:r>
              <a:rPr lang="en-US" sz="1300" dirty="0">
                <a:solidFill>
                  <a:srgbClr val="FF0000"/>
                </a:solidFill>
                <a:latin typeface="KG First Time In Forever" panose="02000506000000020003" pitchFamily="2" charset="0"/>
                <a:ea typeface="KBScaredStraight" panose="02000603000000000000" pitchFamily="2" charset="0"/>
              </a:rPr>
              <a:t>slightly less rainfall</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rgbClr val="FF0000"/>
                </a:solidFill>
                <a:latin typeface="KG First Time In Forever" panose="02000506000000020003" pitchFamily="2" charset="0"/>
                <a:ea typeface="KBScaredStraight" panose="02000603000000000000" pitchFamily="2" charset="0"/>
              </a:rPr>
              <a:t>Mining and farming </a:t>
            </a:r>
            <a:r>
              <a:rPr lang="en-US" sz="1300" dirty="0">
                <a:solidFill>
                  <a:sysClr val="windowText" lastClr="000000"/>
                </a:solidFill>
                <a:latin typeface="KG First Time In Forever" panose="02000506000000020003" pitchFamily="2" charset="0"/>
                <a:ea typeface="KBScaredStraight" panose="02000603000000000000" pitchFamily="2" charset="0"/>
              </a:rPr>
              <a:t>are the region’s main industries.</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t>
            </a:r>
            <a:r>
              <a:rPr lang="en-US" sz="1300" dirty="0">
                <a:solidFill>
                  <a:srgbClr val="FF0000"/>
                </a:solidFill>
                <a:latin typeface="KG First Time In Forever" panose="02000506000000020003" pitchFamily="2" charset="0"/>
                <a:ea typeface="KBScaredStraight" panose="02000603000000000000" pitchFamily="2" charset="0"/>
              </a:rPr>
              <a:t>soil is rich </a:t>
            </a:r>
            <a:r>
              <a:rPr lang="en-US" sz="1300" dirty="0">
                <a:solidFill>
                  <a:sysClr val="windowText" lastClr="000000"/>
                </a:solidFill>
                <a:latin typeface="KG First Time In Forever" panose="02000506000000020003" pitchFamily="2" charset="0"/>
                <a:ea typeface="KBScaredStraight" panose="02000603000000000000" pitchFamily="2" charset="0"/>
              </a:rPr>
              <a:t>and agricultural products include corn, soybeans, wheat, cotton, and apples. </a:t>
            </a:r>
          </a:p>
          <a:p>
            <a:pPr marL="171450" indent="-171450">
              <a:buFont typeface="Arial" panose="020B0604020202020204" pitchFamily="34" charset="0"/>
              <a:buChar char="•"/>
            </a:pPr>
            <a:r>
              <a:rPr lang="en-US" sz="1300" dirty="0">
                <a:solidFill>
                  <a:srgbClr val="FF0000"/>
                </a:solidFill>
                <a:latin typeface="KG First Time In Forever" panose="02000506000000020003" pitchFamily="2" charset="0"/>
                <a:ea typeface="KBScaredStraight" panose="02000603000000000000" pitchFamily="2" charset="0"/>
              </a:rPr>
              <a:t>Beef cattle </a:t>
            </a:r>
            <a:r>
              <a:rPr lang="en-US" sz="1300" dirty="0">
                <a:solidFill>
                  <a:sysClr val="windowText" lastClr="000000"/>
                </a:solidFill>
                <a:latin typeface="KG First Time In Forever" panose="02000506000000020003" pitchFamily="2" charset="0"/>
                <a:ea typeface="KBScaredStraight" panose="02000603000000000000" pitchFamily="2" charset="0"/>
              </a:rPr>
              <a:t>are raised on pastures in the valleys.</a:t>
            </a:r>
          </a:p>
          <a:p>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r>
              <a:rPr lang="en-US" sz="1300" b="1" dirty="0">
                <a:solidFill>
                  <a:sysClr val="windowText" lastClr="000000"/>
                </a:solidFill>
                <a:latin typeface="KG First Time In Forever" panose="02000506000000020003" pitchFamily="2" charset="0"/>
                <a:ea typeface="KBScaredStraight" panose="02000603000000000000" pitchFamily="2" charset="0"/>
              </a:rPr>
              <a:t>Piedmont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Piedmont region is in the </a:t>
            </a:r>
            <a:r>
              <a:rPr lang="en-US" sz="1300" dirty="0">
                <a:solidFill>
                  <a:srgbClr val="FF0000"/>
                </a:solidFill>
                <a:latin typeface="KG First Time In Forever" panose="02000506000000020003" pitchFamily="2" charset="0"/>
                <a:ea typeface="KBScaredStraight" panose="02000603000000000000" pitchFamily="2" charset="0"/>
              </a:rPr>
              <a:t>central area </a:t>
            </a:r>
            <a:r>
              <a:rPr lang="en-US" sz="1300" dirty="0">
                <a:solidFill>
                  <a:sysClr val="windowText" lastClr="000000"/>
                </a:solidFill>
                <a:latin typeface="KG First Time In Forever" panose="02000506000000020003" pitchFamily="2" charset="0"/>
                <a:ea typeface="KBScaredStraight" panose="02000603000000000000" pitchFamily="2" charset="0"/>
              </a:rPr>
              <a:t>of Georgia, and makes up roughly 30% of the state’s land area.</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name means “foot of the mountains”, as it is made up of </a:t>
            </a:r>
            <a:r>
              <a:rPr lang="en-US" sz="1300" dirty="0">
                <a:solidFill>
                  <a:srgbClr val="FF0000"/>
                </a:solidFill>
                <a:latin typeface="KG First Time In Forever" panose="02000506000000020003" pitchFamily="2" charset="0"/>
                <a:ea typeface="KBScaredStraight" panose="02000603000000000000" pitchFamily="2" charset="0"/>
              </a:rPr>
              <a:t>low rolling hills </a:t>
            </a:r>
            <a:r>
              <a:rPr lang="en-US" sz="1300" dirty="0">
                <a:solidFill>
                  <a:sysClr val="windowText" lastClr="000000"/>
                </a:solidFill>
                <a:latin typeface="KG First Time In Forever" panose="02000506000000020003" pitchFamily="2" charset="0"/>
                <a:ea typeface="KBScaredStraight" panose="02000603000000000000" pitchFamily="2" charset="0"/>
              </a:rPr>
              <a:t>that slope towards the south.</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elevation ranges from 500 feet at its southern border (</a:t>
            </a:r>
            <a:r>
              <a:rPr lang="en-US" sz="1300" dirty="0">
                <a:solidFill>
                  <a:srgbClr val="FF0000"/>
                </a:solidFill>
                <a:latin typeface="KG First Time In Forever" panose="02000506000000020003" pitchFamily="2" charset="0"/>
                <a:ea typeface="KBScaredStraight" panose="02000603000000000000" pitchFamily="2" charset="0"/>
              </a:rPr>
              <a:t>called the Fall Line</a:t>
            </a:r>
            <a:r>
              <a:rPr lang="en-US" sz="1300" dirty="0">
                <a:solidFill>
                  <a:sysClr val="windowText" lastClr="000000"/>
                </a:solidFill>
                <a:latin typeface="KG First Time In Forever" panose="02000506000000020003" pitchFamily="2" charset="0"/>
                <a:ea typeface="KBScaredStraight" panose="02000603000000000000" pitchFamily="2" charset="0"/>
              </a:rPr>
              <a:t>) to 1700 feet at its northern border.</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Piedmont region has large amounts of </a:t>
            </a:r>
            <a:r>
              <a:rPr lang="en-US" sz="1300" dirty="0">
                <a:solidFill>
                  <a:srgbClr val="FF0000"/>
                </a:solidFill>
                <a:latin typeface="KG First Time In Forever" panose="02000506000000020003" pitchFamily="2" charset="0"/>
                <a:ea typeface="KBScaredStraight" panose="02000603000000000000" pitchFamily="2" charset="0"/>
              </a:rPr>
              <a:t>granite and marble</a:t>
            </a:r>
            <a:r>
              <a:rPr lang="en-US" sz="1300" dirty="0">
                <a:solidFill>
                  <a:sysClr val="windowText" lastClr="000000"/>
                </a:solidFill>
                <a:latin typeface="KG First Time In Forever" panose="02000506000000020003" pitchFamily="2" charset="0"/>
                <a:ea typeface="KBScaredStraight" panose="02000603000000000000" pitchFamily="2" charset="0"/>
              </a:rPr>
              <a:t>, enabling Georgia to be the nation’s leading producer of both.</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It is also known for its </a:t>
            </a:r>
            <a:r>
              <a:rPr lang="en-US" sz="1300" dirty="0">
                <a:solidFill>
                  <a:srgbClr val="FF0000"/>
                </a:solidFill>
                <a:latin typeface="KG First Time In Forever" panose="02000506000000020003" pitchFamily="2" charset="0"/>
                <a:ea typeface="KBScaredStraight" panose="02000603000000000000" pitchFamily="2" charset="0"/>
              </a:rPr>
              <a:t>red clay</a:t>
            </a:r>
            <a:r>
              <a:rPr lang="en-US" sz="1300" dirty="0">
                <a:solidFill>
                  <a:sysClr val="windowText" lastClr="000000"/>
                </a:solidFill>
                <a:latin typeface="KG First Time In Forever" panose="02000506000000020003" pitchFamily="2" charset="0"/>
                <a:ea typeface="KBScaredStraight" panose="02000603000000000000" pitchFamily="2" charset="0"/>
              </a:rPr>
              <a:t>, which is rich in iron minerals.</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region is </a:t>
            </a:r>
            <a:r>
              <a:rPr lang="en-US" sz="1300" dirty="0">
                <a:solidFill>
                  <a:srgbClr val="FF0000"/>
                </a:solidFill>
                <a:latin typeface="KG First Time In Forever" panose="02000506000000020003" pitchFamily="2" charset="0"/>
                <a:ea typeface="KBScaredStraight" panose="02000603000000000000" pitchFamily="2" charset="0"/>
              </a:rPr>
              <a:t>important for agriculture</a:t>
            </a:r>
            <a:r>
              <a:rPr lang="en-US" sz="1300" dirty="0">
                <a:solidFill>
                  <a:sysClr val="windowText" lastClr="000000"/>
                </a:solidFill>
                <a:latin typeface="KG First Time In Forever" panose="02000506000000020003" pitchFamily="2" charset="0"/>
                <a:ea typeface="KBScaredStraight" panose="02000603000000000000" pitchFamily="2" charset="0"/>
              </a:rPr>
              <a:t>, with large amounts of corn, peaches, wheat, soybeans, cattle, and poultry being produced.</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Nearly </a:t>
            </a:r>
            <a:r>
              <a:rPr lang="en-US" sz="1300" dirty="0">
                <a:solidFill>
                  <a:srgbClr val="FF0000"/>
                </a:solidFill>
                <a:latin typeface="KG First Time In Forever" panose="02000506000000020003" pitchFamily="2" charset="0"/>
                <a:ea typeface="KBScaredStraight" panose="02000603000000000000" pitchFamily="2" charset="0"/>
              </a:rPr>
              <a:t>50% of Georgia’s population </a:t>
            </a:r>
            <a:r>
              <a:rPr lang="en-US" sz="1300" dirty="0">
                <a:solidFill>
                  <a:sysClr val="windowText" lastClr="000000"/>
                </a:solidFill>
                <a:latin typeface="KG First Time In Forever" panose="02000506000000020003" pitchFamily="2" charset="0"/>
                <a:ea typeface="KBScaredStraight" panose="02000603000000000000" pitchFamily="2" charset="0"/>
              </a:rPr>
              <a:t>lives in this region, thanks to cities like Atlanta, Athens, Macon, Columbus, Augusta, and Milledgeville.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There are a lot of businesses in this region, and it features the </a:t>
            </a:r>
            <a:r>
              <a:rPr lang="en-US" sz="1300" dirty="0">
                <a:solidFill>
                  <a:srgbClr val="FF0000"/>
                </a:solidFill>
                <a:latin typeface="KG First Time In Forever" panose="02000506000000020003" pitchFamily="2" charset="0"/>
                <a:ea typeface="KBScaredStraight" panose="02000603000000000000" pitchFamily="2" charset="0"/>
              </a:rPr>
              <a:t>bulk of Georgia’s industry</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r>
              <a:rPr lang="en-US" sz="1300" b="1" dirty="0">
                <a:solidFill>
                  <a:sysClr val="windowText" lastClr="000000"/>
                </a:solidFill>
                <a:latin typeface="KG First Time In Forever" panose="02000506000000020003" pitchFamily="2" charset="0"/>
                <a:ea typeface="KBScaredStraight" panose="02000603000000000000" pitchFamily="2" charset="0"/>
              </a:rPr>
              <a:t>Coastal Plain</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Coastal Plain is the </a:t>
            </a:r>
            <a:r>
              <a:rPr lang="en-US" sz="1300" dirty="0">
                <a:solidFill>
                  <a:srgbClr val="FF0000"/>
                </a:solidFill>
                <a:latin typeface="KG First Time In Forever" panose="02000506000000020003" pitchFamily="2" charset="0"/>
                <a:ea typeface="KBScaredStraight" panose="02000603000000000000" pitchFamily="2" charset="0"/>
              </a:rPr>
              <a:t>largest region</a:t>
            </a:r>
            <a:r>
              <a:rPr lang="en-US" sz="1300" dirty="0">
                <a:solidFill>
                  <a:sysClr val="windowText" lastClr="000000"/>
                </a:solidFill>
                <a:latin typeface="KG First Time In Forever" panose="02000506000000020003" pitchFamily="2" charset="0"/>
                <a:ea typeface="KBScaredStraight" panose="02000603000000000000" pitchFamily="2" charset="0"/>
              </a:rPr>
              <a:t>, covering roughly 60% of the state.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It </a:t>
            </a:r>
            <a:r>
              <a:rPr lang="en-US" sz="1300" dirty="0">
                <a:solidFill>
                  <a:srgbClr val="FF0000"/>
                </a:solidFill>
                <a:latin typeface="KG First Time In Forever" panose="02000506000000020003" pitchFamily="2" charset="0"/>
                <a:ea typeface="KBScaredStraight" panose="02000603000000000000" pitchFamily="2" charset="0"/>
              </a:rPr>
              <a:t>begins at the Fall Line </a:t>
            </a:r>
            <a:r>
              <a:rPr lang="en-US" sz="1300" dirty="0">
                <a:solidFill>
                  <a:sysClr val="windowText" lastClr="000000"/>
                </a:solidFill>
                <a:latin typeface="KG First Time In Forever" panose="02000506000000020003" pitchFamily="2" charset="0"/>
                <a:ea typeface="KBScaredStraight" panose="02000603000000000000" pitchFamily="2" charset="0"/>
              </a:rPr>
              <a:t>and extends to Georgia’s southern border with Florida.</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It stretches from the </a:t>
            </a:r>
            <a:r>
              <a:rPr lang="en-US" sz="1300" dirty="0">
                <a:solidFill>
                  <a:srgbClr val="FF0000"/>
                </a:solidFill>
                <a:latin typeface="KG First Time In Forever" panose="02000506000000020003" pitchFamily="2" charset="0"/>
                <a:ea typeface="KBScaredStraight" panose="02000603000000000000" pitchFamily="2" charset="0"/>
              </a:rPr>
              <a:t>barrier islands </a:t>
            </a:r>
            <a:r>
              <a:rPr lang="en-US" sz="1300" dirty="0">
                <a:solidFill>
                  <a:sysClr val="windowText" lastClr="000000"/>
                </a:solidFill>
                <a:latin typeface="KG First Time In Forever" panose="02000506000000020003" pitchFamily="2" charset="0"/>
                <a:ea typeface="KBScaredStraight" panose="02000603000000000000" pitchFamily="2" charset="0"/>
              </a:rPr>
              <a:t>off of Georgia’s eastern coast to Alabama.</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Coastal Plain has </a:t>
            </a:r>
            <a:r>
              <a:rPr lang="en-US" sz="1300" dirty="0">
                <a:solidFill>
                  <a:srgbClr val="FF0000"/>
                </a:solidFill>
                <a:latin typeface="KG First Time In Forever" panose="02000506000000020003" pitchFamily="2" charset="0"/>
                <a:ea typeface="KBScaredStraight" panose="02000603000000000000" pitchFamily="2" charset="0"/>
              </a:rPr>
              <a:t>good farmland </a:t>
            </a:r>
            <a:r>
              <a:rPr lang="en-US" sz="1300" dirty="0">
                <a:solidFill>
                  <a:sysClr val="windowText" lastClr="000000"/>
                </a:solidFill>
                <a:latin typeface="KG First Time In Forever" panose="02000506000000020003" pitchFamily="2" charset="0"/>
                <a:ea typeface="KBScaredStraight" panose="02000603000000000000" pitchFamily="2" charset="0"/>
              </a:rPr>
              <a:t>and produces the majority of the state’s crops. </a:t>
            </a:r>
          </a:p>
          <a:p>
            <a:pPr marL="171450" indent="-171450">
              <a:buFont typeface="Arial" panose="020B0604020202020204" pitchFamily="34" charset="0"/>
              <a:buChar char="•"/>
            </a:pPr>
            <a:r>
              <a:rPr lang="en-US" sz="1300" dirty="0">
                <a:solidFill>
                  <a:srgbClr val="FF0000"/>
                </a:solidFill>
                <a:latin typeface="KG First Time In Forever" panose="02000506000000020003" pitchFamily="2" charset="0"/>
                <a:ea typeface="KBScaredStraight" panose="02000603000000000000" pitchFamily="2" charset="0"/>
              </a:rPr>
              <a:t>Peanuts</a:t>
            </a:r>
            <a:r>
              <a:rPr lang="en-US" sz="1300" dirty="0">
                <a:solidFill>
                  <a:sysClr val="windowText" lastClr="000000"/>
                </a:solidFill>
                <a:latin typeface="KG First Time In Forever" panose="02000506000000020003" pitchFamily="2" charset="0"/>
                <a:ea typeface="KBScaredStraight" panose="02000603000000000000" pitchFamily="2" charset="0"/>
              </a:rPr>
              <a:t>, onions, pecans, corn, and other agricultural products are grown here.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region has </a:t>
            </a:r>
            <a:r>
              <a:rPr lang="en-US" sz="1300" dirty="0">
                <a:solidFill>
                  <a:srgbClr val="FF0000"/>
                </a:solidFill>
                <a:latin typeface="KG First Time In Forever" panose="02000506000000020003" pitchFamily="2" charset="0"/>
                <a:ea typeface="KBScaredStraight" panose="02000603000000000000" pitchFamily="2" charset="0"/>
              </a:rPr>
              <a:t>100 miles of coast</a:t>
            </a:r>
            <a:r>
              <a:rPr lang="en-US" sz="1300" dirty="0">
                <a:solidFill>
                  <a:sysClr val="windowText" lastClr="000000"/>
                </a:solidFill>
                <a:latin typeface="KG First Time In Forever" panose="02000506000000020003" pitchFamily="2" charset="0"/>
                <a:ea typeface="KBScaredStraight" panose="02000603000000000000" pitchFamily="2" charset="0"/>
              </a:rPr>
              <a:t>, which attracts large numbers of tourists each year.</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Coastal Plain and Piedmont regions are </a:t>
            </a:r>
            <a:r>
              <a:rPr lang="en-US" sz="1300" dirty="0">
                <a:solidFill>
                  <a:srgbClr val="FF0000"/>
                </a:solidFill>
                <a:latin typeface="KG First Time In Forever" panose="02000506000000020003" pitchFamily="2" charset="0"/>
                <a:ea typeface="KBScaredStraight" panose="02000603000000000000" pitchFamily="2" charset="0"/>
              </a:rPr>
              <a:t>more humid </a:t>
            </a:r>
            <a:r>
              <a:rPr lang="en-US" sz="1300" dirty="0">
                <a:solidFill>
                  <a:sysClr val="windowText" lastClr="000000"/>
                </a:solidFill>
                <a:latin typeface="KG First Time In Forever" panose="02000506000000020003" pitchFamily="2" charset="0"/>
                <a:ea typeface="KBScaredStraight" panose="02000603000000000000" pitchFamily="2" charset="0"/>
              </a:rPr>
              <a:t>and tropical than the other regions because they are between the warm waters of the Gulf of Mexico and the Atlantic Ocean.</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Summer tends to be long and hot, while the </a:t>
            </a:r>
            <a:r>
              <a:rPr lang="en-US" sz="1300" dirty="0">
                <a:solidFill>
                  <a:srgbClr val="FF0000"/>
                </a:solidFill>
                <a:latin typeface="KG First Time In Forever" panose="02000506000000020003" pitchFamily="2" charset="0"/>
                <a:ea typeface="KBScaredStraight" panose="02000603000000000000" pitchFamily="2" charset="0"/>
              </a:rPr>
              <a:t>winter is mild </a:t>
            </a:r>
            <a:r>
              <a:rPr lang="en-US" sz="1300" dirty="0">
                <a:solidFill>
                  <a:sysClr val="windowText" lastClr="000000"/>
                </a:solidFill>
                <a:latin typeface="KG First Time In Forever" panose="02000506000000020003" pitchFamily="2" charset="0"/>
                <a:ea typeface="KBScaredStraight" panose="02000603000000000000" pitchFamily="2" charset="0"/>
              </a:rPr>
              <a:t>compared to the rest of </a:t>
            </a:r>
            <a:r>
              <a:rPr lang="en-US" sz="1350" dirty="0">
                <a:solidFill>
                  <a:sysClr val="windowText" lastClr="000000"/>
                </a:solidFill>
                <a:latin typeface="KG First Time In Forever" panose="02000506000000020003" pitchFamily="2" charset="0"/>
                <a:ea typeface="KBScaredStraight" panose="02000603000000000000" pitchFamily="2" charset="0"/>
              </a:rPr>
              <a:t>the state.</a:t>
            </a:r>
            <a:endParaRPr lang="en-US" sz="135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04350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0" y="1195724"/>
            <a:ext cx="9144000" cy="5592953"/>
          </a:xfrm>
          <a:prstGeom prst="rect">
            <a:avLst/>
          </a:prstGeom>
        </p:spPr>
      </p:pic>
      <p:sp>
        <p:nvSpPr>
          <p:cNvPr id="3" name="TextBox 2"/>
          <p:cNvSpPr txBox="1"/>
          <p:nvPr/>
        </p:nvSpPr>
        <p:spPr>
          <a:xfrm>
            <a:off x="0" y="580244"/>
            <a:ext cx="9144000" cy="646331"/>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Directions</a:t>
            </a:r>
            <a:r>
              <a:rPr lang="en-US" sz="1200" dirty="0">
                <a:latin typeface="Tahoma" panose="020B0604030504040204" pitchFamily="34" charset="0"/>
                <a:ea typeface="Tahoma" panose="020B0604030504040204" pitchFamily="34" charset="0"/>
                <a:cs typeface="Tahoma" panose="020B0604030504040204" pitchFamily="34" charset="0"/>
              </a:rPr>
              <a:t>: Choose one of the 5 regions in Georgia and create an advertisement for land that is available to settle within the region. Write a testimonial statement that promotes your land, as well as brief descriptions of climate, land features, and resources in the region. You should also draw illustrations of the land, climate, landforms, and resources.</a:t>
            </a:r>
          </a:p>
        </p:txBody>
      </p:sp>
      <p:sp>
        <p:nvSpPr>
          <p:cNvPr id="9" name="Rectangle 8"/>
          <p:cNvSpPr/>
          <p:nvPr/>
        </p:nvSpPr>
        <p:spPr>
          <a:xfrm>
            <a:off x="55138" y="18968"/>
            <a:ext cx="9055496" cy="684803"/>
          </a:xfrm>
          <a:prstGeom prst="rect">
            <a:avLst/>
          </a:prstGeom>
          <a:noFill/>
        </p:spPr>
        <p:txBody>
          <a:bodyPr wrap="square" lIns="68580" tIns="34290" rIns="68580" bIns="34290">
            <a:spAutoFit/>
          </a:bodyPr>
          <a:lstStyle/>
          <a:p>
            <a:pPr algn="ctr"/>
            <a:r>
              <a:rPr lang="en-US" sz="4000" dirty="0">
                <a:ln w="10160">
                  <a:solidFill>
                    <a:schemeClr val="tx1"/>
                  </a:solidFill>
                  <a:prstDash val="solid"/>
                </a:ln>
                <a:solidFill>
                  <a:srgbClr val="717171"/>
                </a:solidFill>
                <a:latin typeface="KG Second Chances Solid" panose="02000000000000000000" pitchFamily="2" charset="0"/>
              </a:rPr>
              <a:t>Real Estate Advertisement</a:t>
            </a:r>
          </a:p>
        </p:txBody>
      </p:sp>
      <p:sp>
        <p:nvSpPr>
          <p:cNvPr id="7" name="TextBox 6"/>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55885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41063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Pass the Paper</a:t>
            </a:r>
          </a:p>
          <a:p>
            <a:pPr marL="571500" indent="-5715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Put the students into small groups (you will need 5 groups total).</a:t>
            </a:r>
          </a:p>
          <a:p>
            <a:pPr marL="571500" indent="-5715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Print off the following Regions slides and give one paper to each group. </a:t>
            </a:r>
          </a:p>
          <a:p>
            <a:pPr marL="571500" indent="-5715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Give each group about 30 seconds to write down everything the know about the feature—but they can’t write something that is already written. (They can also draw pictures or symbols.)</a:t>
            </a:r>
          </a:p>
          <a:p>
            <a:pPr marL="571500" indent="-5715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 When time is up, they must pass the paper to the next group. </a:t>
            </a:r>
          </a:p>
          <a:p>
            <a:pPr marL="571500" indent="-5715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This continues until every group has worked with each of the 5 papers.  </a:t>
            </a:r>
          </a:p>
          <a:p>
            <a:pPr marL="571500" indent="-571500">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Have each group share the paper &amp; discuss the information.</a:t>
            </a: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576293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08116" y="-53788"/>
            <a:ext cx="8927765"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Pass the Paper</a:t>
            </a:r>
          </a:p>
        </p:txBody>
      </p:sp>
      <p:sp>
        <p:nvSpPr>
          <p:cNvPr id="7" name="TextBox 6"/>
          <p:cNvSpPr txBox="1"/>
          <p:nvPr/>
        </p:nvSpPr>
        <p:spPr>
          <a:xfrm>
            <a:off x="457199" y="1369679"/>
            <a:ext cx="8229600" cy="9864239"/>
          </a:xfrm>
          <a:prstGeom prst="rect">
            <a:avLst/>
          </a:prstGeom>
          <a:noFill/>
        </p:spPr>
        <p:txBody>
          <a:bodyPr wrap="square" rtlCol="0">
            <a:spAutoFit/>
          </a:bodyPr>
          <a:lstStyle/>
          <a:p>
            <a:pPr marL="428625" indent="-428625">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With your group, you will have 30 seconds to write or draw everything that you know about the region on your paper. </a:t>
            </a:r>
          </a:p>
          <a:p>
            <a:pPr marL="428625" indent="-428625">
              <a:buFont typeface="Arial" panose="020B0604020202020204" pitchFamily="34" charset="0"/>
              <a:buChar char="•"/>
            </a:pPr>
            <a:endParaRPr lang="en-US" altLang="en-US" dirty="0">
              <a:latin typeface="KG First Time In Forever" panose="02000506000000020003" pitchFamily="2" charset="0"/>
              <a:ea typeface="KBScaredStraight" panose="02000603000000000000" pitchFamily="2" charset="0"/>
            </a:endParaRPr>
          </a:p>
          <a:p>
            <a:pPr marL="428625" indent="-428625">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Every group member must participate – angle yourselves so that you can all write at the same time. </a:t>
            </a:r>
          </a:p>
          <a:p>
            <a:pPr marL="428625" indent="-428625">
              <a:buFont typeface="Arial" panose="020B0604020202020204" pitchFamily="34" charset="0"/>
              <a:buChar char="•"/>
            </a:pPr>
            <a:endParaRPr lang="en-US" altLang="en-US" dirty="0">
              <a:latin typeface="KG First Time In Forever" panose="02000506000000020003" pitchFamily="2" charset="0"/>
              <a:ea typeface="KBScaredStraight" panose="02000603000000000000" pitchFamily="2" charset="0"/>
            </a:endParaRPr>
          </a:p>
          <a:p>
            <a:pPr marL="428625" indent="-428625">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The catch is that you cannot write or draw something that is already written!</a:t>
            </a:r>
          </a:p>
          <a:p>
            <a:pPr marL="428625" indent="-428625">
              <a:buFont typeface="Arial" panose="020B0604020202020204" pitchFamily="34" charset="0"/>
              <a:buChar char="•"/>
            </a:pPr>
            <a:endParaRPr lang="en-US" altLang="en-US" dirty="0">
              <a:latin typeface="KG First Time In Forever" panose="02000506000000020003" pitchFamily="2" charset="0"/>
              <a:ea typeface="KBScaredStraight" panose="02000603000000000000" pitchFamily="2" charset="0"/>
            </a:endParaRPr>
          </a:p>
          <a:p>
            <a:pPr marL="428625" indent="-428625">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When I say that time is up, you must pass the paper on to the next group. </a:t>
            </a:r>
          </a:p>
          <a:p>
            <a:pPr marL="428625" indent="-428625">
              <a:buFont typeface="Arial" panose="020B0604020202020204" pitchFamily="34" charset="0"/>
              <a:buChar char="•"/>
            </a:pPr>
            <a:endParaRPr lang="en-US" altLang="en-US" dirty="0">
              <a:latin typeface="KG First Time In Forever" panose="02000506000000020003" pitchFamily="2" charset="0"/>
              <a:ea typeface="KBScaredStraight" panose="02000603000000000000" pitchFamily="2" charset="0"/>
            </a:endParaRPr>
          </a:p>
          <a:p>
            <a:pPr marL="428625" indent="-428625">
              <a:buFont typeface="Arial" panose="020B0604020202020204" pitchFamily="34" charset="0"/>
              <a:buChar char="•"/>
            </a:pPr>
            <a:r>
              <a:rPr lang="en-US" altLang="en-US" sz="2400" dirty="0">
                <a:latin typeface="KG First Time In Forever" panose="02000506000000020003" pitchFamily="2" charset="0"/>
                <a:ea typeface="KBScaredStraight" panose="02000603000000000000" pitchFamily="2" charset="0"/>
              </a:rPr>
              <a:t>We will continue to “Pass the Paper” until each group has seen all of papers.</a:t>
            </a:r>
          </a:p>
          <a:p>
            <a:pPr marL="342900" indent="-3429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54872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35" y="6680956"/>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559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420" y="1622900"/>
            <a:ext cx="3657600" cy="3795151"/>
          </a:xfrm>
          <a:prstGeom prst="rect">
            <a:avLst/>
          </a:prstGeom>
        </p:spPr>
      </p:pic>
      <p:sp>
        <p:nvSpPr>
          <p:cNvPr id="10" name="Rectangle 9"/>
          <p:cNvSpPr/>
          <p:nvPr/>
        </p:nvSpPr>
        <p:spPr>
          <a:xfrm>
            <a:off x="2652223" y="2797200"/>
            <a:ext cx="4095993" cy="1446550"/>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rPr>
              <a:t>Appalachian</a:t>
            </a:r>
          </a:p>
          <a:p>
            <a:pPr algn="ctr"/>
            <a:r>
              <a:rPr lang="en-US" sz="4400" dirty="0">
                <a:ln w="0"/>
                <a:effectLst>
                  <a:outerShdw blurRad="38100" dist="19050" dir="2700000" algn="tl" rotWithShape="0">
                    <a:schemeClr val="dk1">
                      <a:alpha val="40000"/>
                    </a:schemeClr>
                  </a:outerShdw>
                </a:effectLst>
                <a:latin typeface="KG Second Chances Solid" panose="02000000000000000000" pitchFamily="2" charset="0"/>
              </a:rPr>
              <a:t>Plateau</a:t>
            </a:r>
            <a:endPar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endParaRPr>
          </a:p>
        </p:txBody>
      </p:sp>
    </p:spTree>
    <p:extLst>
      <p:ext uri="{BB962C8B-B14F-4D97-AF65-F5344CB8AC3E}">
        <p14:creationId xmlns:p14="http://schemas.microsoft.com/office/powerpoint/2010/main" val="3125180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35" y="6680956"/>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559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420" y="1622900"/>
            <a:ext cx="3657600" cy="3795151"/>
          </a:xfrm>
          <a:prstGeom prst="rect">
            <a:avLst/>
          </a:prstGeom>
        </p:spPr>
      </p:pic>
      <p:sp>
        <p:nvSpPr>
          <p:cNvPr id="10" name="Rectangle 9"/>
          <p:cNvSpPr/>
          <p:nvPr/>
        </p:nvSpPr>
        <p:spPr>
          <a:xfrm>
            <a:off x="3468152" y="2797200"/>
            <a:ext cx="2464136" cy="1446550"/>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rPr>
              <a:t>Ridge &amp;</a:t>
            </a:r>
          </a:p>
          <a:p>
            <a:pPr algn="ctr"/>
            <a:r>
              <a:rPr lang="en-US" sz="4400" dirty="0">
                <a:ln w="0"/>
                <a:effectLst>
                  <a:outerShdw blurRad="38100" dist="19050" dir="2700000" algn="tl" rotWithShape="0">
                    <a:schemeClr val="dk1">
                      <a:alpha val="40000"/>
                    </a:schemeClr>
                  </a:outerShdw>
                </a:effectLst>
                <a:latin typeface="KG Second Chances Solid" panose="02000000000000000000" pitchFamily="2" charset="0"/>
              </a:rPr>
              <a:t>Valley</a:t>
            </a:r>
            <a:endPar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endParaRPr>
          </a:p>
        </p:txBody>
      </p:sp>
    </p:spTree>
    <p:extLst>
      <p:ext uri="{BB962C8B-B14F-4D97-AF65-F5344CB8AC3E}">
        <p14:creationId xmlns:p14="http://schemas.microsoft.com/office/powerpoint/2010/main" val="2932807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35" y="6680956"/>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559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420" y="1622900"/>
            <a:ext cx="3657600" cy="3795151"/>
          </a:xfrm>
          <a:prstGeom prst="rect">
            <a:avLst/>
          </a:prstGeom>
        </p:spPr>
      </p:pic>
      <p:sp>
        <p:nvSpPr>
          <p:cNvPr id="10" name="Rectangle 9"/>
          <p:cNvSpPr/>
          <p:nvPr/>
        </p:nvSpPr>
        <p:spPr>
          <a:xfrm>
            <a:off x="3747876" y="2677715"/>
            <a:ext cx="1904688" cy="1446550"/>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rPr>
              <a:t>Blue</a:t>
            </a:r>
          </a:p>
          <a:p>
            <a:pPr algn="ctr"/>
            <a:r>
              <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rPr>
              <a:t>Ridge</a:t>
            </a:r>
          </a:p>
        </p:txBody>
      </p:sp>
    </p:spTree>
    <p:extLst>
      <p:ext uri="{BB962C8B-B14F-4D97-AF65-F5344CB8AC3E}">
        <p14:creationId xmlns:p14="http://schemas.microsoft.com/office/powerpoint/2010/main" val="2915991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35" y="6680956"/>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559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420" y="1622900"/>
            <a:ext cx="3657600" cy="3795151"/>
          </a:xfrm>
          <a:prstGeom prst="rect">
            <a:avLst/>
          </a:prstGeom>
        </p:spPr>
      </p:pic>
      <p:sp>
        <p:nvSpPr>
          <p:cNvPr id="10" name="Rectangle 9"/>
          <p:cNvSpPr/>
          <p:nvPr/>
        </p:nvSpPr>
        <p:spPr>
          <a:xfrm>
            <a:off x="3248606" y="3016269"/>
            <a:ext cx="3012043"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rPr>
              <a:t>Piedmont</a:t>
            </a:r>
          </a:p>
        </p:txBody>
      </p:sp>
    </p:spTree>
    <p:extLst>
      <p:ext uri="{BB962C8B-B14F-4D97-AF65-F5344CB8AC3E}">
        <p14:creationId xmlns:p14="http://schemas.microsoft.com/office/powerpoint/2010/main" val="706572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35" y="6680956"/>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559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420" y="1622900"/>
            <a:ext cx="3657600" cy="3795151"/>
          </a:xfrm>
          <a:prstGeom prst="rect">
            <a:avLst/>
          </a:prstGeom>
        </p:spPr>
      </p:pic>
      <p:sp>
        <p:nvSpPr>
          <p:cNvPr id="10" name="Rectangle 9"/>
          <p:cNvSpPr/>
          <p:nvPr/>
        </p:nvSpPr>
        <p:spPr>
          <a:xfrm>
            <a:off x="3468152" y="2797200"/>
            <a:ext cx="2464136" cy="1446550"/>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rPr>
              <a:t>Coastal</a:t>
            </a:r>
          </a:p>
          <a:p>
            <a:pPr algn="ctr"/>
            <a:r>
              <a:rPr lang="en-US" sz="4400" dirty="0">
                <a:ln w="0"/>
                <a:effectLst>
                  <a:outerShdw blurRad="38100" dist="19050" dir="2700000" algn="tl" rotWithShape="0">
                    <a:schemeClr val="dk1">
                      <a:alpha val="40000"/>
                    </a:schemeClr>
                  </a:outerShdw>
                </a:effectLst>
                <a:latin typeface="KG Second Chances Solid" panose="02000000000000000000" pitchFamily="2" charset="0"/>
              </a:rPr>
              <a:t>Plain</a:t>
            </a:r>
            <a:endParaRPr lang="en-US" sz="4400" b="0" cap="none" spc="0" dirty="0">
              <a:ln w="0"/>
              <a:solidFill>
                <a:schemeClr val="tx1"/>
              </a:solidFill>
              <a:effectLst>
                <a:outerShdw blurRad="38100" dist="19050" dir="2700000" algn="tl" rotWithShape="0">
                  <a:schemeClr val="dk1">
                    <a:alpha val="40000"/>
                  </a:schemeClr>
                </a:outerShdw>
              </a:effectLst>
              <a:latin typeface="KG Second Chances Solid" panose="02000000000000000000" pitchFamily="2" charset="0"/>
            </a:endParaRPr>
          </a:p>
        </p:txBody>
      </p:sp>
    </p:spTree>
    <p:extLst>
      <p:ext uri="{BB962C8B-B14F-4D97-AF65-F5344CB8AC3E}">
        <p14:creationId xmlns:p14="http://schemas.microsoft.com/office/powerpoint/2010/main" val="3246968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5178982"/>
          </a:xfrm>
          <a:prstGeom prst="rect">
            <a:avLst/>
          </a:prstGeom>
        </p:spPr>
        <p:txBody>
          <a:bodyPr wrap="square">
            <a:spAutoFit/>
          </a:bodyPr>
          <a:lstStyle/>
          <a:p>
            <a:pPr>
              <a:lnSpc>
                <a:spcPct val="107000"/>
              </a:lnSpc>
              <a:spcAft>
                <a:spcPts val="600"/>
              </a:spcAft>
            </a:pPr>
            <a:endParaRPr lang="en-US" sz="1050" dirty="0">
              <a:solidFill>
                <a:srgbClr val="FF0000"/>
              </a:solidFill>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Comprehension Check</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Print off the Comprehension Check for each student.</a:t>
            </a:r>
          </a:p>
          <a:p>
            <a:pPr marL="571500" indent="-5715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The students will complete this handout at the end of the lesson. You can count this as a quiz!</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118155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31225" y="3040432"/>
            <a:ext cx="4158446" cy="777136"/>
          </a:xfrm>
          <a:prstGeom prst="rect">
            <a:avLst/>
          </a:prstGeom>
          <a:noFill/>
        </p:spPr>
        <p:txBody>
          <a:bodyPr wrap="none" lIns="68580" tIns="34290" rIns="68580" bIns="34290">
            <a:spAutoFit/>
          </a:bodyPr>
          <a:lstStyle/>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GA’s Geographic Regions</a:t>
            </a:r>
          </a:p>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a:t>
            </a:r>
          </a:p>
        </p:txBody>
      </p:sp>
      <p:sp>
        <p:nvSpPr>
          <p:cNvPr id="6" name="TextBox 5"/>
          <p:cNvSpPr txBox="1"/>
          <p:nvPr/>
        </p:nvSpPr>
        <p:spPr>
          <a:xfrm rot="5400000">
            <a:off x="912828" y="-633651"/>
            <a:ext cx="6482196" cy="8125301"/>
          </a:xfrm>
          <a:prstGeom prst="rect">
            <a:avLst/>
          </a:prstGeom>
          <a:noFill/>
        </p:spPr>
        <p:txBody>
          <a:bodyPr wrap="square" rtlCol="0">
            <a:spAutoFit/>
          </a:bodyPr>
          <a:lstStyle/>
          <a:p>
            <a:pPr>
              <a:defRPr/>
            </a:pPr>
            <a:r>
              <a:rPr lang="en-US" sz="1600" dirty="0">
                <a:latin typeface="KG First Time In Forever" panose="02000506000000020003" pitchFamily="2" charset="0"/>
                <a:ea typeface="KBScaredStraight" panose="02000603000000000000" pitchFamily="2" charset="0"/>
              </a:rPr>
              <a:t>1. Which region is located in the northwestern corner of Georgia?</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2. Brasstown Bald, the highest point in Georgia, is located in which region?</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3. What are the main industries in the Ridge and Valley region?</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4. Which region has the highest population?</a:t>
            </a: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5. Which region is the largest?</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6. The fall line is the geographic border between which two regions?</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7. Name a region that would be good to visit during the summer in order to escape the heat. What could tourists do there?</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8. What are two economic benefits of the Coastal Plain based on its location near the Atlantic Ocean?</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9. In which region do you live?</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10. What is the largest city in your region?</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0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7065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B9D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9" name="Rectangle 8"/>
          <p:cNvSpPr/>
          <p:nvPr/>
        </p:nvSpPr>
        <p:spPr>
          <a:xfrm>
            <a:off x="1532193" y="226811"/>
            <a:ext cx="6079614" cy="6404376"/>
          </a:xfrm>
          <a:prstGeom prst="rect">
            <a:avLst/>
          </a:prstGeom>
          <a:solidFill>
            <a:srgbClr val="28D1A9"/>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096" t="16143" r="10306" b="15124"/>
          <a:stretch/>
        </p:blipFill>
        <p:spPr>
          <a:xfrm>
            <a:off x="1855517" y="352329"/>
            <a:ext cx="5529430" cy="6153340"/>
          </a:xfrm>
          <a:prstGeom prst="rect">
            <a:avLst/>
          </a:prstGeom>
          <a:ln w="76200">
            <a:solidFill>
              <a:schemeClr val="tx1"/>
            </a:solidFill>
          </a:ln>
          <a:effectLst>
            <a:outerShdw blurRad="292100" dist="139700" dir="2700000" algn="tl" rotWithShape="0">
              <a:srgbClr val="333333">
                <a:alpha val="65000"/>
              </a:srgbClr>
            </a:outerShdw>
          </a:effectLst>
        </p:spPr>
      </p:pic>
      <p:sp>
        <p:nvSpPr>
          <p:cNvPr id="7" name="Rectangle 6"/>
          <p:cNvSpPr/>
          <p:nvPr/>
        </p:nvSpPr>
        <p:spPr>
          <a:xfrm>
            <a:off x="1532193" y="2182156"/>
            <a:ext cx="6371360" cy="2377574"/>
          </a:xfrm>
          <a:prstGeom prst="rect">
            <a:avLst/>
          </a:prstGeom>
          <a:noFill/>
        </p:spPr>
        <p:txBody>
          <a:bodyPr wrap="none" lIns="68580" tIns="34290" rIns="68580" bIns="34290">
            <a:spAutoFit/>
          </a:bodyPr>
          <a:lstStyle/>
          <a:p>
            <a:pPr algn="ctr"/>
            <a:r>
              <a:rPr lang="en-US" sz="7500" b="1" dirty="0">
                <a:ln w="38100">
                  <a:solidFill>
                    <a:sysClr val="windowText" lastClr="000000"/>
                  </a:solidFill>
                  <a:prstDash val="solid"/>
                </a:ln>
                <a:solidFill>
                  <a:srgbClr val="FF9B38"/>
                </a:solidFill>
                <a:effectLst>
                  <a:glow rad="101600">
                    <a:srgbClr val="2AB997"/>
                  </a:glow>
                  <a:outerShdw blurRad="50800" dist="38100" dir="2700000" algn="tl" rotWithShape="0">
                    <a:prstClr val="black">
                      <a:alpha val="40000"/>
                    </a:prstClr>
                  </a:outerShdw>
                </a:effectLst>
                <a:latin typeface="KG Second Chances Solid" panose="02000000000000000000" pitchFamily="2" charset="0"/>
              </a:rPr>
              <a:t>Geographic</a:t>
            </a:r>
          </a:p>
          <a:p>
            <a:pPr algn="ctr"/>
            <a:r>
              <a:rPr lang="en-US" sz="7500" b="1" dirty="0">
                <a:ln w="38100">
                  <a:solidFill>
                    <a:sysClr val="windowText" lastClr="000000"/>
                  </a:solidFill>
                  <a:prstDash val="solid"/>
                </a:ln>
                <a:solidFill>
                  <a:srgbClr val="FF9B38"/>
                </a:solidFill>
                <a:effectLst>
                  <a:glow rad="101600">
                    <a:srgbClr val="2AB997"/>
                  </a:glow>
                  <a:outerShdw blurRad="50800" dist="38100" dir="2700000" algn="tl" rotWithShape="0">
                    <a:prstClr val="black">
                      <a:alpha val="40000"/>
                    </a:prstClr>
                  </a:outerShdw>
                </a:effectLst>
                <a:latin typeface="KG Second Chances Solid" panose="02000000000000000000" pitchFamily="2" charset="0"/>
              </a:rPr>
              <a:t>Regions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190" y="5288268"/>
            <a:ext cx="1280160" cy="1280160"/>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0" y="6618205"/>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3" name="TextBox 12"/>
          <p:cNvSpPr txBox="1"/>
          <p:nvPr/>
        </p:nvSpPr>
        <p:spPr>
          <a:xfrm>
            <a:off x="590842" y="931596"/>
            <a:ext cx="8254061" cy="1569660"/>
          </a:xfrm>
          <a:prstGeom prst="rect">
            <a:avLst/>
          </a:prstGeom>
          <a:noFill/>
        </p:spPr>
        <p:txBody>
          <a:bodyPr wrap="square" rtlCol="0">
            <a:spAutoFit/>
          </a:bodyPr>
          <a:lstStyle/>
          <a:p>
            <a:pPr algn="ctr"/>
            <a:r>
              <a:rPr lang="en-US" sz="9600" b="1" dirty="0">
                <a:latin typeface="KG Eyes Wide Open" panose="02000506000000020004" pitchFamily="2" charset="0"/>
              </a:rPr>
              <a:t>Georgia’s</a:t>
            </a:r>
          </a:p>
        </p:txBody>
      </p:sp>
    </p:spTree>
    <p:extLst>
      <p:ext uri="{BB962C8B-B14F-4D97-AF65-F5344CB8AC3E}">
        <p14:creationId xmlns:p14="http://schemas.microsoft.com/office/powerpoint/2010/main" val="3249488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31225" y="3040432"/>
            <a:ext cx="4158446" cy="777136"/>
          </a:xfrm>
          <a:prstGeom prst="rect">
            <a:avLst/>
          </a:prstGeom>
          <a:noFill/>
        </p:spPr>
        <p:txBody>
          <a:bodyPr wrap="none" lIns="68580" tIns="34290" rIns="68580" bIns="34290">
            <a:spAutoFit/>
          </a:bodyPr>
          <a:lstStyle/>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GA’s Geographic Regions</a:t>
            </a:r>
          </a:p>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a:t>
            </a:r>
          </a:p>
        </p:txBody>
      </p:sp>
      <p:sp>
        <p:nvSpPr>
          <p:cNvPr id="6" name="TextBox 5"/>
          <p:cNvSpPr txBox="1"/>
          <p:nvPr/>
        </p:nvSpPr>
        <p:spPr>
          <a:xfrm rot="5400000">
            <a:off x="1897713" y="351234"/>
            <a:ext cx="6482196" cy="6155531"/>
          </a:xfrm>
          <a:prstGeom prst="rect">
            <a:avLst/>
          </a:prstGeom>
          <a:noFill/>
        </p:spPr>
        <p:txBody>
          <a:bodyPr wrap="square" rtlCol="0">
            <a:spAutoFit/>
          </a:bodyPr>
          <a:lstStyle/>
          <a:p>
            <a:pPr>
              <a:defRPr/>
            </a:pPr>
            <a:r>
              <a:rPr lang="en-US" sz="1600" dirty="0">
                <a:latin typeface="KG First Time In Forever" panose="02000506000000020003" pitchFamily="2" charset="0"/>
                <a:ea typeface="KBScaredStraight" panose="02000603000000000000" pitchFamily="2" charset="0"/>
              </a:rPr>
              <a:t>1. Which region is located in the northwestern corner of Georgia?</a:t>
            </a:r>
          </a:p>
          <a:p>
            <a:pPr>
              <a:defRPr/>
            </a:pPr>
            <a:r>
              <a:rPr lang="en-US" sz="1600" dirty="0">
                <a:solidFill>
                  <a:srgbClr val="FF0000"/>
                </a:solidFill>
                <a:latin typeface="KG First Time In Forever" panose="02000506000000020003" pitchFamily="2" charset="0"/>
                <a:ea typeface="KBScaredStraight" panose="02000603000000000000" pitchFamily="2" charset="0"/>
              </a:rPr>
              <a:t>Appalachian Plateau</a:t>
            </a:r>
          </a:p>
          <a:p>
            <a:pPr>
              <a:defRPr/>
            </a:pPr>
            <a:r>
              <a:rPr lang="en-US" sz="1600" dirty="0">
                <a:latin typeface="KG First Time In Forever" panose="02000506000000020003" pitchFamily="2" charset="0"/>
                <a:ea typeface="KBScaredStraight" panose="02000603000000000000" pitchFamily="2" charset="0"/>
              </a:rPr>
              <a:t>2. Brasstown Bald, the highest point in Georgia, is located in which region?</a:t>
            </a:r>
          </a:p>
          <a:p>
            <a:pPr>
              <a:defRPr/>
            </a:pPr>
            <a:r>
              <a:rPr lang="en-US" sz="1600" dirty="0">
                <a:solidFill>
                  <a:srgbClr val="FF0000"/>
                </a:solidFill>
                <a:latin typeface="KG First Time In Forever" panose="02000506000000020003" pitchFamily="2" charset="0"/>
                <a:ea typeface="KBScaredStraight" panose="02000603000000000000" pitchFamily="2" charset="0"/>
              </a:rPr>
              <a:t>Blue Ridge</a:t>
            </a:r>
          </a:p>
          <a:p>
            <a:pPr>
              <a:defRPr/>
            </a:pPr>
            <a:r>
              <a:rPr lang="en-US" sz="1600" dirty="0">
                <a:latin typeface="KG First Time In Forever" panose="02000506000000020003" pitchFamily="2" charset="0"/>
                <a:ea typeface="KBScaredStraight" panose="02000603000000000000" pitchFamily="2" charset="0"/>
              </a:rPr>
              <a:t>3. What are the main industries in the Ridge and Valley region?</a:t>
            </a:r>
          </a:p>
          <a:p>
            <a:pPr>
              <a:defRPr/>
            </a:pPr>
            <a:r>
              <a:rPr lang="en-US" sz="1600" dirty="0">
                <a:solidFill>
                  <a:srgbClr val="FF0000"/>
                </a:solidFill>
                <a:latin typeface="KG First Time In Forever" panose="02000506000000020003" pitchFamily="2" charset="0"/>
                <a:ea typeface="KBScaredStraight" panose="02000603000000000000" pitchFamily="2" charset="0"/>
              </a:rPr>
              <a:t>Mining and farming</a:t>
            </a:r>
          </a:p>
          <a:p>
            <a:pPr>
              <a:defRPr/>
            </a:pPr>
            <a:r>
              <a:rPr lang="en-US" sz="1600" dirty="0">
                <a:latin typeface="KG First Time In Forever" panose="02000506000000020003" pitchFamily="2" charset="0"/>
                <a:ea typeface="KBScaredStraight" panose="02000603000000000000" pitchFamily="2" charset="0"/>
              </a:rPr>
              <a:t>4. Which region has the highest population?</a:t>
            </a:r>
          </a:p>
          <a:p>
            <a:pPr>
              <a:defRPr/>
            </a:pPr>
            <a:r>
              <a:rPr lang="en-US" sz="1600" dirty="0">
                <a:solidFill>
                  <a:srgbClr val="FF0000"/>
                </a:solidFill>
                <a:latin typeface="KG First Time In Forever" panose="02000506000000020003" pitchFamily="2" charset="0"/>
                <a:ea typeface="KBScaredStraight" panose="02000603000000000000" pitchFamily="2" charset="0"/>
              </a:rPr>
              <a:t>Piedmont</a:t>
            </a:r>
          </a:p>
          <a:p>
            <a:pPr>
              <a:defRPr/>
            </a:pPr>
            <a:r>
              <a:rPr lang="en-US" sz="1600" dirty="0">
                <a:latin typeface="KG First Time In Forever" panose="02000506000000020003" pitchFamily="2" charset="0"/>
                <a:ea typeface="KBScaredStraight" panose="02000603000000000000" pitchFamily="2" charset="0"/>
              </a:rPr>
              <a:t>5. Which region is the largest?</a:t>
            </a:r>
          </a:p>
          <a:p>
            <a:pPr>
              <a:defRPr/>
            </a:pPr>
            <a:r>
              <a:rPr lang="en-US" sz="1600" dirty="0">
                <a:solidFill>
                  <a:srgbClr val="FF0000"/>
                </a:solidFill>
                <a:latin typeface="KG First Time In Forever" panose="02000506000000020003" pitchFamily="2" charset="0"/>
                <a:ea typeface="KBScaredStraight" panose="02000603000000000000" pitchFamily="2" charset="0"/>
              </a:rPr>
              <a:t>Coastal Plain</a:t>
            </a:r>
          </a:p>
          <a:p>
            <a:pPr>
              <a:defRPr/>
            </a:pPr>
            <a:r>
              <a:rPr lang="en-US" sz="1600" dirty="0">
                <a:latin typeface="KG First Time In Forever" panose="02000506000000020003" pitchFamily="2" charset="0"/>
                <a:ea typeface="KBScaredStraight" panose="02000603000000000000" pitchFamily="2" charset="0"/>
              </a:rPr>
              <a:t>6. The fall line is the geographic border between which two regions?</a:t>
            </a:r>
          </a:p>
          <a:p>
            <a:pPr>
              <a:defRPr/>
            </a:pPr>
            <a:r>
              <a:rPr lang="en-US" sz="1600" dirty="0">
                <a:solidFill>
                  <a:srgbClr val="FF0000"/>
                </a:solidFill>
                <a:latin typeface="KG First Time In Forever" panose="02000506000000020003" pitchFamily="2" charset="0"/>
                <a:ea typeface="KBScaredStraight" panose="02000603000000000000" pitchFamily="2" charset="0"/>
              </a:rPr>
              <a:t>Piedmont and Coastal Plain</a:t>
            </a:r>
          </a:p>
          <a:p>
            <a:pPr>
              <a:defRPr/>
            </a:pPr>
            <a:r>
              <a:rPr lang="en-US" sz="1600" dirty="0">
                <a:latin typeface="KG First Time In Forever" panose="02000506000000020003" pitchFamily="2" charset="0"/>
                <a:ea typeface="KBScaredStraight" panose="02000603000000000000" pitchFamily="2" charset="0"/>
              </a:rPr>
              <a:t>7. Name a region that would be good to visit during the summer in order to escape the heat. What could tourists do there?</a:t>
            </a:r>
          </a:p>
          <a:p>
            <a:pPr>
              <a:defRPr/>
            </a:pPr>
            <a:r>
              <a:rPr lang="en-US" sz="1600" dirty="0">
                <a:solidFill>
                  <a:srgbClr val="FF0000"/>
                </a:solidFill>
                <a:latin typeface="KG First Time In Forever" panose="02000506000000020003" pitchFamily="2" charset="0"/>
                <a:ea typeface="KBScaredStraight" panose="02000603000000000000" pitchFamily="2" charset="0"/>
              </a:rPr>
              <a:t>Answers will vary. Example—Blue Ridge: hiking</a:t>
            </a:r>
          </a:p>
          <a:p>
            <a:pPr>
              <a:defRPr/>
            </a:pPr>
            <a:r>
              <a:rPr lang="en-US" sz="1600" dirty="0">
                <a:latin typeface="KG First Time In Forever" panose="02000506000000020003" pitchFamily="2" charset="0"/>
                <a:ea typeface="KBScaredStraight" panose="02000603000000000000" pitchFamily="2" charset="0"/>
              </a:rPr>
              <a:t>8. What are two economic benefits of the Coastal Plain based on its location near the Atlantic Ocean?</a:t>
            </a:r>
          </a:p>
          <a:p>
            <a:pPr>
              <a:defRPr/>
            </a:pPr>
            <a:r>
              <a:rPr lang="en-US" sz="1600" dirty="0">
                <a:solidFill>
                  <a:srgbClr val="FF0000"/>
                </a:solidFill>
                <a:latin typeface="KG First Time In Forever" panose="02000506000000020003" pitchFamily="2" charset="0"/>
                <a:ea typeface="KBScaredStraight" panose="02000603000000000000" pitchFamily="2" charset="0"/>
              </a:rPr>
              <a:t>Fishing and shipping</a:t>
            </a:r>
          </a:p>
          <a:p>
            <a:pPr>
              <a:defRPr/>
            </a:pPr>
            <a:r>
              <a:rPr lang="en-US" sz="1600" dirty="0">
                <a:latin typeface="KG First Time In Forever" panose="02000506000000020003" pitchFamily="2" charset="0"/>
                <a:ea typeface="KBScaredStraight" panose="02000603000000000000" pitchFamily="2" charset="0"/>
              </a:rPr>
              <a:t>9. In which region do you live?</a:t>
            </a:r>
          </a:p>
          <a:p>
            <a:pPr>
              <a:defRPr/>
            </a:pPr>
            <a:r>
              <a:rPr lang="en-US" sz="1600" dirty="0">
                <a:solidFill>
                  <a:srgbClr val="FF0000"/>
                </a:solidFill>
                <a:latin typeface="KG First Time In Forever" panose="02000506000000020003" pitchFamily="2" charset="0"/>
                <a:ea typeface="KBScaredStraight" panose="02000603000000000000" pitchFamily="2" charset="0"/>
              </a:rPr>
              <a:t>Answers will vary</a:t>
            </a:r>
            <a:r>
              <a:rPr lang="en-US" sz="1600" dirty="0">
                <a:latin typeface="KG First Time In Forever" panose="02000506000000020003" pitchFamily="2" charset="0"/>
                <a:ea typeface="KBScaredStraight" panose="02000603000000000000" pitchFamily="2" charset="0"/>
              </a:rPr>
              <a:t>.</a:t>
            </a:r>
          </a:p>
          <a:p>
            <a:pPr>
              <a:defRPr/>
            </a:pPr>
            <a:r>
              <a:rPr lang="en-US" sz="1600" dirty="0">
                <a:latin typeface="KG First Time In Forever" panose="02000506000000020003" pitchFamily="2" charset="0"/>
                <a:ea typeface="KBScaredStraight" panose="02000603000000000000" pitchFamily="2" charset="0"/>
              </a:rPr>
              <a:t>10. What is the largest city in your region?</a:t>
            </a:r>
          </a:p>
          <a:p>
            <a:pPr>
              <a:defRPr/>
            </a:pPr>
            <a:r>
              <a:rPr lang="en-US" sz="1600" dirty="0">
                <a:solidFill>
                  <a:srgbClr val="FF0000"/>
                </a:solidFill>
                <a:latin typeface="KG First Time In Forever" panose="02000506000000020003" pitchFamily="2" charset="0"/>
                <a:ea typeface="KBScaredStraight" panose="02000603000000000000" pitchFamily="2" charset="0"/>
              </a:rPr>
              <a:t>Answers will vary</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0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31314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70247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TICKET OUT THE DOOR</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Print off the following slide &amp; make a copy for each student. (They are two-per-page). </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Have the students create a snapchat message for one of the geographic regions from the lesson.</a:t>
            </a:r>
          </a:p>
          <a:p>
            <a:pPr marL="342900" indent="-342900">
              <a:buFont typeface="Arial" panose="020B0604020202020204" pitchFamily="34" charset="0"/>
              <a:buChar char="•"/>
            </a:pPr>
            <a:endParaRPr lang="en-US" sz="16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The message should include an illustration that represents the region, as well as text to describe it.</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Collect these as the students leave the classroom.</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90428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TextBox 19"/>
          <p:cNvSpPr txBox="1"/>
          <p:nvPr/>
        </p:nvSpPr>
        <p:spPr>
          <a:xfrm>
            <a:off x="-6244" y="6632104"/>
            <a:ext cx="1989938"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1" name="TextBox 20"/>
          <p:cNvSpPr txBox="1"/>
          <p:nvPr/>
        </p:nvSpPr>
        <p:spPr>
          <a:xfrm>
            <a:off x="-31212" y="39356"/>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75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34" name="Rectangle 33"/>
          <p:cNvSpPr/>
          <p:nvPr/>
        </p:nvSpPr>
        <p:spPr>
          <a:xfrm>
            <a:off x="0" y="206267"/>
            <a:ext cx="4464590" cy="467437"/>
          </a:xfrm>
          <a:prstGeom prst="rect">
            <a:avLst/>
          </a:prstGeom>
          <a:noFill/>
        </p:spPr>
        <p:txBody>
          <a:bodyPr wrap="square" lIns="51435" tIns="25718" rIns="51435" bIns="25718">
            <a:spAutoFit/>
          </a:bodyPr>
          <a:lstStyle/>
          <a:p>
            <a:pPr algn="ctr"/>
            <a:r>
              <a:rPr lang="en-US" sz="27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Regions Snapchat</a:t>
            </a:r>
          </a:p>
        </p:txBody>
      </p:sp>
      <p:sp>
        <p:nvSpPr>
          <p:cNvPr id="35" name="TextBox 34"/>
          <p:cNvSpPr txBox="1"/>
          <p:nvPr/>
        </p:nvSpPr>
        <p:spPr>
          <a:xfrm>
            <a:off x="110850" y="668425"/>
            <a:ext cx="4568560" cy="461665"/>
          </a:xfrm>
          <a:prstGeom prst="rect">
            <a:avLst/>
          </a:prstGeom>
          <a:noFill/>
        </p:spPr>
        <p:txBody>
          <a:bodyPr wrap="square" rtlCol="0">
            <a:spAutoFit/>
          </a:bodyPr>
          <a:lstStyle/>
          <a:p>
            <a:pPr algn="ctr"/>
            <a:r>
              <a:rPr lang="en-US" sz="1200" dirty="0">
                <a:latin typeface="KG First Time In Forever" panose="02000506000000020003" pitchFamily="2" charset="0"/>
                <a:ea typeface="KBScaredStraight" panose="02000603000000000000" pitchFamily="2" charset="0"/>
              </a:rPr>
              <a:t>Create a snapchat about one of Georgia’s five regions. Include a visual and text to describe the region.</a:t>
            </a:r>
          </a:p>
        </p:txBody>
      </p:sp>
      <p:sp>
        <p:nvSpPr>
          <p:cNvPr id="36" name="Rectangle 35"/>
          <p:cNvSpPr/>
          <p:nvPr/>
        </p:nvSpPr>
        <p:spPr>
          <a:xfrm>
            <a:off x="110850" y="1229907"/>
            <a:ext cx="4364564" cy="54428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279" y="1656868"/>
            <a:ext cx="593091" cy="591053"/>
          </a:xfrm>
          <a:prstGeom prst="rect">
            <a:avLst/>
          </a:prstGeom>
          <a:effectLst>
            <a:outerShdw blurRad="63500" sx="102000" sy="102000" algn="ctr" rotWithShape="0">
              <a:prstClr val="black">
                <a:alpha val="40000"/>
              </a:prstClr>
            </a:outerShdw>
          </a:effectLst>
        </p:spPr>
      </p:pic>
      <p:sp>
        <p:nvSpPr>
          <p:cNvPr id="38" name="TextBox 37"/>
          <p:cNvSpPr txBox="1"/>
          <p:nvPr/>
        </p:nvSpPr>
        <p:spPr>
          <a:xfrm>
            <a:off x="110850" y="1234348"/>
            <a:ext cx="4353107" cy="369332"/>
          </a:xfrm>
          <a:prstGeom prst="rect">
            <a:avLst/>
          </a:prstGeom>
          <a:noFill/>
          <a:ln w="28575">
            <a:solidFill>
              <a:schemeClr val="tx1"/>
            </a:solidFill>
          </a:ln>
        </p:spPr>
        <p:txBody>
          <a:bodyPr wrap="square" rtlCol="0">
            <a:spAutoFit/>
          </a:bodyPr>
          <a:lstStyle/>
          <a:p>
            <a:r>
              <a:rPr lang="en-US" sz="900" dirty="0">
                <a:latin typeface="KBScaredStraight" panose="02000603000000000000" pitchFamily="2" charset="0"/>
                <a:ea typeface="KBScaredStraight" panose="02000603000000000000" pitchFamily="2" charset="0"/>
              </a:rPr>
              <a:t>To:	          		 From:</a:t>
            </a:r>
          </a:p>
          <a:p>
            <a:endParaRPr lang="en-US" sz="900" dirty="0">
              <a:latin typeface="KBScaredStraight" panose="02000603000000000000" pitchFamily="2" charset="0"/>
              <a:ea typeface="KBScaredStraight" panose="02000603000000000000" pitchFamily="2" charset="0"/>
            </a:endParaRPr>
          </a:p>
        </p:txBody>
      </p:sp>
      <p:sp>
        <p:nvSpPr>
          <p:cNvPr id="39" name="TextBox 38"/>
          <p:cNvSpPr txBox="1"/>
          <p:nvPr/>
        </p:nvSpPr>
        <p:spPr>
          <a:xfrm>
            <a:off x="125116" y="5079705"/>
            <a:ext cx="4350298" cy="1477328"/>
          </a:xfrm>
          <a:prstGeom prst="rect">
            <a:avLst/>
          </a:prstGeom>
          <a:solidFill>
            <a:srgbClr val="EDEDED"/>
          </a:solidFill>
          <a:ln w="28575">
            <a:solidFill>
              <a:schemeClr val="tx1"/>
            </a:solidFill>
          </a:ln>
        </p:spPr>
        <p:txBody>
          <a:bodyPr wrap="square" rtlCol="0">
            <a:spAutoFit/>
          </a:bodyPr>
          <a:lstStyle/>
          <a:p>
            <a:r>
              <a:rPr lang="en-US" sz="900" dirty="0">
                <a:latin typeface="KBScaredStraight" panose="02000603000000000000" pitchFamily="2" charset="0"/>
                <a:ea typeface="KBScaredStraight" panose="02000603000000000000" pitchFamily="2" charset="0"/>
              </a:rPr>
              <a:t>Text:</a:t>
            </a: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p:txBody>
      </p:sp>
      <p:sp>
        <p:nvSpPr>
          <p:cNvPr id="22" name="Rectangle 21"/>
          <p:cNvSpPr/>
          <p:nvPr/>
        </p:nvSpPr>
        <p:spPr>
          <a:xfrm>
            <a:off x="4582826"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TextBox 23"/>
          <p:cNvSpPr txBox="1"/>
          <p:nvPr/>
        </p:nvSpPr>
        <p:spPr>
          <a:xfrm>
            <a:off x="4576582" y="6632104"/>
            <a:ext cx="1989938"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5" name="TextBox 24"/>
          <p:cNvSpPr txBox="1"/>
          <p:nvPr/>
        </p:nvSpPr>
        <p:spPr>
          <a:xfrm>
            <a:off x="4551614" y="39356"/>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75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6" name="Rectangle 25"/>
          <p:cNvSpPr/>
          <p:nvPr/>
        </p:nvSpPr>
        <p:spPr>
          <a:xfrm>
            <a:off x="4582826" y="206267"/>
            <a:ext cx="4464590" cy="467437"/>
          </a:xfrm>
          <a:prstGeom prst="rect">
            <a:avLst/>
          </a:prstGeom>
          <a:noFill/>
        </p:spPr>
        <p:txBody>
          <a:bodyPr wrap="square" lIns="51435" tIns="25718" rIns="51435" bIns="25718">
            <a:spAutoFit/>
          </a:bodyPr>
          <a:lstStyle/>
          <a:p>
            <a:pPr algn="ctr"/>
            <a:r>
              <a:rPr lang="en-US" sz="27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Regions Snapchat</a:t>
            </a:r>
          </a:p>
        </p:txBody>
      </p:sp>
      <p:sp>
        <p:nvSpPr>
          <p:cNvPr id="27" name="TextBox 26"/>
          <p:cNvSpPr txBox="1"/>
          <p:nvPr/>
        </p:nvSpPr>
        <p:spPr>
          <a:xfrm>
            <a:off x="4693676" y="668425"/>
            <a:ext cx="4568560" cy="461665"/>
          </a:xfrm>
          <a:prstGeom prst="rect">
            <a:avLst/>
          </a:prstGeom>
          <a:noFill/>
        </p:spPr>
        <p:txBody>
          <a:bodyPr wrap="square" rtlCol="0">
            <a:spAutoFit/>
          </a:bodyPr>
          <a:lstStyle/>
          <a:p>
            <a:pPr algn="ctr"/>
            <a:r>
              <a:rPr lang="en-US" sz="1200" dirty="0">
                <a:latin typeface="KG First Time In Forever" panose="02000506000000020003" pitchFamily="2" charset="0"/>
                <a:ea typeface="KBScaredStraight" panose="02000603000000000000" pitchFamily="2" charset="0"/>
              </a:rPr>
              <a:t>Create a snapchat about one of Georgia’s five regions. Include a visual and text to describe the region.</a:t>
            </a:r>
          </a:p>
        </p:txBody>
      </p:sp>
      <p:sp>
        <p:nvSpPr>
          <p:cNvPr id="40" name="Rectangle 39"/>
          <p:cNvSpPr/>
          <p:nvPr/>
        </p:nvSpPr>
        <p:spPr>
          <a:xfrm>
            <a:off x="4693676" y="1229907"/>
            <a:ext cx="4364564" cy="54428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105" y="1656868"/>
            <a:ext cx="593091" cy="591053"/>
          </a:xfrm>
          <a:prstGeom prst="rect">
            <a:avLst/>
          </a:prstGeom>
          <a:effectLst>
            <a:outerShdw blurRad="63500" sx="102000" sy="102000" algn="ctr" rotWithShape="0">
              <a:prstClr val="black">
                <a:alpha val="40000"/>
              </a:prstClr>
            </a:outerShdw>
          </a:effectLst>
        </p:spPr>
      </p:pic>
      <p:sp>
        <p:nvSpPr>
          <p:cNvPr id="42" name="TextBox 41"/>
          <p:cNvSpPr txBox="1"/>
          <p:nvPr/>
        </p:nvSpPr>
        <p:spPr>
          <a:xfrm>
            <a:off x="4693676" y="1234348"/>
            <a:ext cx="4353107" cy="369332"/>
          </a:xfrm>
          <a:prstGeom prst="rect">
            <a:avLst/>
          </a:prstGeom>
          <a:noFill/>
          <a:ln w="28575">
            <a:solidFill>
              <a:schemeClr val="tx1"/>
            </a:solidFill>
          </a:ln>
        </p:spPr>
        <p:txBody>
          <a:bodyPr wrap="square" rtlCol="0">
            <a:spAutoFit/>
          </a:bodyPr>
          <a:lstStyle/>
          <a:p>
            <a:r>
              <a:rPr lang="en-US" sz="900" dirty="0">
                <a:latin typeface="KBScaredStraight" panose="02000603000000000000" pitchFamily="2" charset="0"/>
                <a:ea typeface="KBScaredStraight" panose="02000603000000000000" pitchFamily="2" charset="0"/>
              </a:rPr>
              <a:t>To:	          		 From:</a:t>
            </a:r>
          </a:p>
          <a:p>
            <a:endParaRPr lang="en-US" sz="900" dirty="0">
              <a:latin typeface="KBScaredStraight" panose="02000603000000000000" pitchFamily="2" charset="0"/>
              <a:ea typeface="KBScaredStraight" panose="02000603000000000000" pitchFamily="2" charset="0"/>
            </a:endParaRPr>
          </a:p>
        </p:txBody>
      </p:sp>
      <p:sp>
        <p:nvSpPr>
          <p:cNvPr id="43" name="TextBox 42"/>
          <p:cNvSpPr txBox="1"/>
          <p:nvPr/>
        </p:nvSpPr>
        <p:spPr>
          <a:xfrm>
            <a:off x="4707942" y="5079705"/>
            <a:ext cx="4350298" cy="1477328"/>
          </a:xfrm>
          <a:prstGeom prst="rect">
            <a:avLst/>
          </a:prstGeom>
          <a:solidFill>
            <a:srgbClr val="EDEDED"/>
          </a:solidFill>
          <a:ln w="28575">
            <a:solidFill>
              <a:schemeClr val="tx1"/>
            </a:solidFill>
          </a:ln>
        </p:spPr>
        <p:txBody>
          <a:bodyPr wrap="square" rtlCol="0">
            <a:spAutoFit/>
          </a:bodyPr>
          <a:lstStyle/>
          <a:p>
            <a:r>
              <a:rPr lang="en-US" sz="900" dirty="0">
                <a:latin typeface="KBScaredStraight" panose="02000603000000000000" pitchFamily="2" charset="0"/>
                <a:ea typeface="KBScaredStraight" panose="02000603000000000000" pitchFamily="2" charset="0"/>
              </a:rPr>
              <a:t>Text:</a:t>
            </a: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72054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224" y="261588"/>
            <a:ext cx="8027893"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766482" y="570010"/>
            <a:ext cx="7611036" cy="5894705"/>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pPr eaLnBrk="1" hangingPunct="1">
              <a:defRPr/>
            </a:pP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pPr eaLnBrk="1" hangingPunct="1">
              <a:defRPr/>
            </a:pPr>
            <a:endParaRPr lang="en-US" sz="1165"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456"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748" dirty="0">
                <a:latin typeface="KBScaredStraight" panose="02000603000000000000" pitchFamily="2" charset="0"/>
                <a:ea typeface="KBScaredStraight" panose="02000603000000000000" pitchFamily="2" charset="0"/>
                <a:cs typeface="Arial" panose="020B0604020202020204" pitchFamily="34" charset="0"/>
              </a:rPr>
              <a:t>Best wishes,</a:t>
            </a:r>
          </a:p>
          <a:p>
            <a:pPr eaLnBrk="1" hangingPunct="1">
              <a:defRPr/>
            </a:pPr>
            <a:r>
              <a:rPr lang="en-US" sz="2912"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483921" y="294573"/>
            <a:ext cx="4012147" cy="881406"/>
          </a:xfrm>
          <a:prstGeom prst="rect">
            <a:avLst/>
          </a:prstGeom>
          <a:noFill/>
        </p:spPr>
        <p:txBody>
          <a:bodyPr wrap="none" lIns="49922" tIns="24961" rIns="49922" bIns="24961">
            <a:spAutoFit/>
          </a:bodyPr>
          <a:lstStyle/>
          <a:p>
            <a:pPr algn="ctr" eaLnBrk="1" hangingPunct="1">
              <a:defRPr/>
            </a:pPr>
            <a:r>
              <a:rPr lang="en-US" sz="54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pic>
        <p:nvPicPr>
          <p:cNvPr id="18438" name="Picture 8">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080" y="5272746"/>
            <a:ext cx="1188720" cy="11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7487" y="3271850"/>
            <a:ext cx="1828800" cy="2433562"/>
          </a:xfrm>
          <a:prstGeom prst="rect">
            <a:avLst/>
          </a:prstGeom>
          <a:ln w="38100">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1975" y="3271850"/>
            <a:ext cx="242893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424" y="3271850"/>
            <a:ext cx="2453969"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720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6859" y="261588"/>
            <a:ext cx="8364070"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551329" y="294155"/>
            <a:ext cx="8108577" cy="6048016"/>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Brain Wrinkles. Your download includes a limited use license from Brain Wrinkles. The purchaser may use the resource for </a:t>
            </a:r>
            <a:r>
              <a:rPr lang="en-US" sz="14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4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4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4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400" dirty="0">
                <a:latin typeface="KBScaredStraight" panose="02000603000000000000" pitchFamily="2" charset="0"/>
                <a:ea typeface="KBScaredStraight" panose="02000603000000000000" pitchFamily="2" charset="0"/>
                <a:cs typeface="Arial" panose="020B0604020202020204" pitchFamily="34" charset="0"/>
              </a:rPr>
              <a:t>to be used:</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Copyright Brain Wrinkles. All rights reserved. Permission is granted to copy pages specifically designed for student or teacher use by the </a:t>
            </a:r>
            <a:r>
              <a:rPr lang="en-US" sz="14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4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Thank you,</a:t>
            </a:r>
          </a:p>
          <a:p>
            <a:pPr eaLnBrk="1" hangingPunct="1">
              <a:defRPr/>
            </a:pPr>
            <a:r>
              <a:rPr lang="en-US" sz="2621"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362160" y="294573"/>
            <a:ext cx="4255675" cy="789843"/>
          </a:xfrm>
          <a:prstGeom prst="rect">
            <a:avLst/>
          </a:prstGeom>
          <a:noFill/>
        </p:spPr>
        <p:txBody>
          <a:bodyPr wrap="none" lIns="49922" tIns="24961" rIns="49922" bIns="24961">
            <a:spAutoFit/>
          </a:bodyPr>
          <a:lstStyle/>
          <a:p>
            <a:pPr algn="ctr" eaLnBrk="1" hangingPunct="1">
              <a:defRPr/>
            </a:pPr>
            <a:r>
              <a:rPr lang="en-US" sz="4805"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pic>
        <p:nvPicPr>
          <p:cNvPr id="19462"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15" y="5475160"/>
            <a:ext cx="815228" cy="7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84744" y="5348679"/>
            <a:ext cx="2975162" cy="361381"/>
          </a:xfrm>
          <a:prstGeom prst="rect">
            <a:avLst/>
          </a:prstGeom>
          <a:noFill/>
        </p:spPr>
        <p:txBody>
          <a:bodyPr>
            <a:spAutoFit/>
          </a:bodyPr>
          <a:lstStyle/>
          <a:p>
            <a:pPr algn="ctr" eaLnBrk="1" hangingPunct="1">
              <a:defRPr/>
            </a:pPr>
            <a:r>
              <a:rPr lang="en-US" sz="874"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9464"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598" y="5852619"/>
            <a:ext cx="500063"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p:cNvPicPr>
          <p:nvPr/>
        </p:nvPicPr>
        <p:blipFill>
          <a:blip r:embed="rId8"/>
          <a:stretch>
            <a:fillRect/>
          </a:stretch>
        </p:blipFill>
        <p:spPr>
          <a:xfrm>
            <a:off x="7996684" y="5874370"/>
            <a:ext cx="518247" cy="514350"/>
          </a:xfrm>
          <a:prstGeom prst="rect">
            <a:avLst/>
          </a:prstGeom>
          <a:ln>
            <a:solidFill>
              <a:schemeClr val="tx1"/>
            </a:solidFill>
          </a:ln>
        </p:spPr>
      </p:pic>
    </p:spTree>
    <p:extLst>
      <p:ext uri="{BB962C8B-B14F-4D97-AF65-F5344CB8AC3E}">
        <p14:creationId xmlns:p14="http://schemas.microsoft.com/office/powerpoint/2010/main" val="159059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1701950" y="-44433"/>
            <a:ext cx="5740098"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5 Regions</a:t>
            </a:r>
          </a:p>
        </p:txBody>
      </p:sp>
      <p:sp>
        <p:nvSpPr>
          <p:cNvPr id="7" name="TextBox 6"/>
          <p:cNvSpPr txBox="1"/>
          <p:nvPr/>
        </p:nvSpPr>
        <p:spPr>
          <a:xfrm>
            <a:off x="457199" y="1344789"/>
            <a:ext cx="8229600" cy="5262979"/>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Georgia is a geographically diverse state that is divided into five regions.</a:t>
            </a:r>
          </a:p>
          <a:p>
            <a:pPr marL="571500" indent="-5715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first three regions (</a:t>
            </a:r>
            <a:r>
              <a:rPr lang="en-US" sz="2800" b="1" dirty="0">
                <a:solidFill>
                  <a:sysClr val="windowText" lastClr="000000"/>
                </a:solidFill>
                <a:latin typeface="KG First Time In Forever" panose="02000506000000020003" pitchFamily="2" charset="0"/>
                <a:ea typeface="KBScaredStraight" panose="02000603000000000000" pitchFamily="2" charset="0"/>
              </a:rPr>
              <a:t>Appalachian Plateau</a:t>
            </a:r>
            <a:r>
              <a:rPr lang="en-US" sz="2800" dirty="0">
                <a:solidFill>
                  <a:sysClr val="windowText" lastClr="000000"/>
                </a:solidFill>
                <a:latin typeface="KG First Time In Forever" panose="02000506000000020003" pitchFamily="2" charset="0"/>
                <a:ea typeface="KBScaredStraight" panose="02000603000000000000" pitchFamily="2" charset="0"/>
              </a:rPr>
              <a:t>, </a:t>
            </a:r>
            <a:r>
              <a:rPr lang="en-US" sz="2800" b="1" dirty="0">
                <a:solidFill>
                  <a:sysClr val="windowText" lastClr="000000"/>
                </a:solidFill>
                <a:latin typeface="KG First Time In Forever" panose="02000506000000020003" pitchFamily="2" charset="0"/>
                <a:ea typeface="KBScaredStraight" panose="02000603000000000000" pitchFamily="2" charset="0"/>
              </a:rPr>
              <a:t>Ridge &amp; Valley</a:t>
            </a:r>
            <a:r>
              <a:rPr lang="en-US" sz="2800" dirty="0">
                <a:solidFill>
                  <a:sysClr val="windowText" lastClr="000000"/>
                </a:solidFill>
                <a:latin typeface="KG First Time In Forever" panose="02000506000000020003" pitchFamily="2" charset="0"/>
                <a:ea typeface="KBScaredStraight" panose="02000603000000000000" pitchFamily="2" charset="0"/>
              </a:rPr>
              <a:t>, and </a:t>
            </a:r>
            <a:r>
              <a:rPr lang="en-US" sz="2800" b="1" dirty="0">
                <a:solidFill>
                  <a:sysClr val="windowText" lastClr="000000"/>
                </a:solidFill>
                <a:latin typeface="KG First Time In Forever" panose="02000506000000020003" pitchFamily="2" charset="0"/>
                <a:ea typeface="KBScaredStraight" panose="02000603000000000000" pitchFamily="2" charset="0"/>
              </a:rPr>
              <a:t>Blue Ridge</a:t>
            </a:r>
            <a:r>
              <a:rPr lang="en-US" sz="2800" dirty="0">
                <a:solidFill>
                  <a:sysClr val="windowText" lastClr="000000"/>
                </a:solidFill>
                <a:latin typeface="KG First Time In Forever" panose="02000506000000020003" pitchFamily="2" charset="0"/>
                <a:ea typeface="KBScaredStraight" panose="02000603000000000000" pitchFamily="2" charset="0"/>
              </a:rPr>
              <a:t>) are in the mountains and foothills of the state and form part of the Appalachian Mountain range.</a:t>
            </a:r>
          </a:p>
          <a:p>
            <a:pPr marL="571500" indent="-5715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other two (</a:t>
            </a:r>
            <a:r>
              <a:rPr lang="en-US" sz="2800" b="1" dirty="0">
                <a:solidFill>
                  <a:sysClr val="windowText" lastClr="000000"/>
                </a:solidFill>
                <a:latin typeface="KG First Time In Forever" panose="02000506000000020003" pitchFamily="2" charset="0"/>
                <a:ea typeface="KBScaredStraight" panose="02000603000000000000" pitchFamily="2" charset="0"/>
              </a:rPr>
              <a:t>Piedmont</a:t>
            </a:r>
            <a:r>
              <a:rPr lang="en-US" sz="2800" dirty="0">
                <a:solidFill>
                  <a:sysClr val="windowText" lastClr="000000"/>
                </a:solidFill>
                <a:latin typeface="KG First Time In Forever" panose="02000506000000020003" pitchFamily="2" charset="0"/>
                <a:ea typeface="KBScaredStraight" panose="02000603000000000000" pitchFamily="2" charset="0"/>
              </a:rPr>
              <a:t> and </a:t>
            </a:r>
            <a:r>
              <a:rPr lang="en-US" sz="2800" b="1" dirty="0">
                <a:solidFill>
                  <a:sysClr val="windowText" lastClr="000000"/>
                </a:solidFill>
                <a:latin typeface="KG First Time In Forever" panose="02000506000000020003" pitchFamily="2" charset="0"/>
                <a:ea typeface="KBScaredStraight" panose="02000603000000000000" pitchFamily="2" charset="0"/>
              </a:rPr>
              <a:t>Coastal Plain</a:t>
            </a:r>
            <a:r>
              <a:rPr lang="en-US" sz="2800" dirty="0">
                <a:solidFill>
                  <a:sysClr val="windowText" lastClr="000000"/>
                </a:solidFill>
                <a:latin typeface="KG First Time In Forever" panose="02000506000000020003" pitchFamily="2" charset="0"/>
                <a:ea typeface="KBScaredStraight" panose="02000603000000000000" pitchFamily="2" charset="0"/>
              </a:rPr>
              <a:t>) include coastal and farming areas, as well as some of the large cities in the middle of the state. </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23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75723"/>
          </a:xfrm>
          <a:prstGeom prst="rect">
            <a:avLst/>
          </a:prstGeom>
          <a:solidFill>
            <a:srgbClr val="FF9B3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4" name="TextBox 3"/>
          <p:cNvSpPr txBox="1"/>
          <p:nvPr/>
        </p:nvSpPr>
        <p:spPr>
          <a:xfrm>
            <a:off x="-1" y="661635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134" y="35356"/>
            <a:ext cx="5683731" cy="68580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pic>
      <p:sp>
        <p:nvSpPr>
          <p:cNvPr id="17" name="TextBox 16"/>
          <p:cNvSpPr txBox="1"/>
          <p:nvPr/>
        </p:nvSpPr>
        <p:spPr>
          <a:xfrm>
            <a:off x="3791557" y="4747511"/>
            <a:ext cx="2728026" cy="400110"/>
          </a:xfrm>
          <a:prstGeom prst="rect">
            <a:avLst/>
          </a:prstGeom>
          <a:noFill/>
        </p:spPr>
        <p:txBody>
          <a:bodyPr wrap="square" rtlCol="0">
            <a:spAutoFit/>
          </a:bodyPr>
          <a:lstStyle/>
          <a:p>
            <a:pPr algn="ctr"/>
            <a:r>
              <a:rPr lang="en-US" sz="2000" dirty="0">
                <a:latin typeface="KG Second Chances Solid" panose="02000000000000000000" pitchFamily="2" charset="0"/>
              </a:rPr>
              <a:t>Coastal Plain</a:t>
            </a:r>
          </a:p>
        </p:txBody>
      </p:sp>
      <p:sp>
        <p:nvSpPr>
          <p:cNvPr id="18" name="TextBox 17"/>
          <p:cNvSpPr txBox="1"/>
          <p:nvPr/>
        </p:nvSpPr>
        <p:spPr>
          <a:xfrm>
            <a:off x="2513546" y="1937076"/>
            <a:ext cx="2728026" cy="400110"/>
          </a:xfrm>
          <a:prstGeom prst="rect">
            <a:avLst/>
          </a:prstGeom>
          <a:noFill/>
        </p:spPr>
        <p:txBody>
          <a:bodyPr wrap="square" rtlCol="0">
            <a:spAutoFit/>
          </a:bodyPr>
          <a:lstStyle/>
          <a:p>
            <a:pPr algn="ctr"/>
            <a:r>
              <a:rPr lang="en-US" sz="2000" dirty="0">
                <a:latin typeface="KG Second Chances Solid" panose="02000000000000000000" pitchFamily="2" charset="0"/>
              </a:rPr>
              <a:t>Piedmont</a:t>
            </a:r>
          </a:p>
        </p:txBody>
      </p:sp>
      <p:sp>
        <p:nvSpPr>
          <p:cNvPr id="19" name="TextBox 18"/>
          <p:cNvSpPr txBox="1"/>
          <p:nvPr/>
        </p:nvSpPr>
        <p:spPr>
          <a:xfrm>
            <a:off x="2453384" y="35356"/>
            <a:ext cx="2728026" cy="400110"/>
          </a:xfrm>
          <a:prstGeom prst="rect">
            <a:avLst/>
          </a:prstGeom>
          <a:noFill/>
        </p:spPr>
        <p:txBody>
          <a:bodyPr wrap="square" rtlCol="0">
            <a:spAutoFit/>
          </a:bodyPr>
          <a:lstStyle/>
          <a:p>
            <a:pPr algn="ctr"/>
            <a:r>
              <a:rPr lang="en-US" sz="2000" dirty="0">
                <a:latin typeface="KG Second Chances Solid" panose="02000000000000000000" pitchFamily="2" charset="0"/>
              </a:rPr>
              <a:t>Blue Ridge</a:t>
            </a:r>
          </a:p>
        </p:txBody>
      </p:sp>
      <p:sp>
        <p:nvSpPr>
          <p:cNvPr id="20" name="TextBox 19"/>
          <p:cNvSpPr txBox="1"/>
          <p:nvPr/>
        </p:nvSpPr>
        <p:spPr>
          <a:xfrm>
            <a:off x="969402" y="740898"/>
            <a:ext cx="2728026" cy="707886"/>
          </a:xfrm>
          <a:prstGeom prst="rect">
            <a:avLst/>
          </a:prstGeom>
          <a:noFill/>
        </p:spPr>
        <p:txBody>
          <a:bodyPr wrap="square" rtlCol="0">
            <a:spAutoFit/>
          </a:bodyPr>
          <a:lstStyle/>
          <a:p>
            <a:pPr algn="ctr"/>
            <a:r>
              <a:rPr lang="en-US" sz="2000" dirty="0">
                <a:latin typeface="KG Second Chances Solid" panose="02000000000000000000" pitchFamily="2" charset="0"/>
              </a:rPr>
              <a:t>Ridge &amp;</a:t>
            </a:r>
          </a:p>
          <a:p>
            <a:pPr algn="ctr"/>
            <a:r>
              <a:rPr lang="en-US" sz="2000" dirty="0">
                <a:latin typeface="KG Second Chances Solid" panose="02000000000000000000" pitchFamily="2" charset="0"/>
              </a:rPr>
              <a:t>Valley</a:t>
            </a:r>
          </a:p>
        </p:txBody>
      </p:sp>
      <p:sp>
        <p:nvSpPr>
          <p:cNvPr id="15" name="TextBox 14"/>
          <p:cNvSpPr txBox="1"/>
          <p:nvPr/>
        </p:nvSpPr>
        <p:spPr>
          <a:xfrm>
            <a:off x="-274642" y="40771"/>
            <a:ext cx="2728026" cy="707886"/>
          </a:xfrm>
          <a:prstGeom prst="rect">
            <a:avLst/>
          </a:prstGeom>
          <a:noFill/>
        </p:spPr>
        <p:txBody>
          <a:bodyPr wrap="square" rtlCol="0">
            <a:spAutoFit/>
          </a:bodyPr>
          <a:lstStyle/>
          <a:p>
            <a:pPr algn="ctr"/>
            <a:r>
              <a:rPr lang="en-US" sz="2000" dirty="0">
                <a:latin typeface="KG Second Chances Solid" panose="02000000000000000000" pitchFamily="2" charset="0"/>
              </a:rPr>
              <a:t>Appalachian Plateau</a:t>
            </a:r>
          </a:p>
        </p:txBody>
      </p:sp>
      <p:sp>
        <p:nvSpPr>
          <p:cNvPr id="21" name="Right Arrow 20"/>
          <p:cNvSpPr/>
          <p:nvPr/>
        </p:nvSpPr>
        <p:spPr>
          <a:xfrm rot="19020808">
            <a:off x="1327409" y="545316"/>
            <a:ext cx="731520" cy="27432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7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6F7C"/>
              </a:solidFill>
            </a:endParaRPr>
          </a:p>
        </p:txBody>
      </p:sp>
      <p:sp>
        <p:nvSpPr>
          <p:cNvPr id="9" name="Rectangle 8"/>
          <p:cNvSpPr/>
          <p:nvPr/>
        </p:nvSpPr>
        <p:spPr>
          <a:xfrm>
            <a:off x="457199" y="0"/>
            <a:ext cx="8229600" cy="6858000"/>
          </a:xfrm>
          <a:prstGeom prst="rect">
            <a:avLst/>
          </a:prstGeom>
          <a:solidFill>
            <a:srgbClr val="28D1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811C"/>
              </a:solidFill>
            </a:endParaRPr>
          </a:p>
        </p:txBody>
      </p:sp>
      <p:sp>
        <p:nvSpPr>
          <p:cNvPr id="6" name="Rectangle 5"/>
          <p:cNvSpPr/>
          <p:nvPr/>
        </p:nvSpPr>
        <p:spPr>
          <a:xfrm>
            <a:off x="587418" y="-44433"/>
            <a:ext cx="7969169" cy="2777683"/>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Appalachian</a:t>
            </a:r>
          </a:p>
          <a:p>
            <a:pPr algn="ctr"/>
            <a:r>
              <a:rPr lang="en-US" sz="8800" b="1" dirty="0">
                <a:ln w="28575">
                  <a:solidFill>
                    <a:sysClr val="windowText" lastClr="000000"/>
                  </a:solidFill>
                  <a:prstDash val="solid"/>
                </a:ln>
                <a:solidFill>
                  <a:srgbClr val="FF9B38"/>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Plateau</a:t>
            </a:r>
          </a:p>
        </p:txBody>
      </p:sp>
      <p:sp>
        <p:nvSpPr>
          <p:cNvPr id="7" name="TextBox 6"/>
          <p:cNvSpPr txBox="1"/>
          <p:nvPr/>
        </p:nvSpPr>
        <p:spPr>
          <a:xfrm>
            <a:off x="587418" y="2472185"/>
            <a:ext cx="8229600" cy="4124206"/>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Appalachian Plateau is the state’s smallest region.</a:t>
            </a:r>
          </a:p>
          <a:p>
            <a:pPr marL="571500" indent="-571500">
              <a:buFont typeface="Arial" panose="020B0604020202020204" pitchFamily="34" charset="0"/>
              <a:buChar char="•"/>
            </a:pPr>
            <a:endParaRPr lang="en-US"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It’s located in the very northwest corner of Georgia and encompasses Dade County.</a:t>
            </a:r>
          </a:p>
          <a:p>
            <a:pPr marL="571500" indent="-571500">
              <a:buFont typeface="Arial" panose="020B0604020202020204" pitchFamily="34" charset="0"/>
              <a:buChar char="•"/>
            </a:pPr>
            <a:endParaRPr lang="en-US"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region features a long, narrow valley with Sand Mountain on one side and Lookout Mountain on the other.</a:t>
            </a:r>
          </a:p>
        </p:txBody>
      </p:sp>
      <p:sp>
        <p:nvSpPr>
          <p:cNvPr id="10" name="TextBox 9"/>
          <p:cNvSpPr txBox="1"/>
          <p:nvPr/>
        </p:nvSpPr>
        <p:spPr>
          <a:xfrm>
            <a:off x="628649" y="6640823"/>
            <a:ext cx="2653251"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99418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64DCF0DCFD543BC0291CD8BC544DD" ma:contentTypeVersion="30" ma:contentTypeDescription="Create a new document." ma:contentTypeScope="" ma:versionID="208ed9b997a8412b43e3fc68726ac10a">
  <xsd:schema xmlns:xsd="http://www.w3.org/2001/XMLSchema" xmlns:xs="http://www.w3.org/2001/XMLSchema" xmlns:p="http://schemas.microsoft.com/office/2006/metadata/properties" xmlns:ns3="5e16f4ee-bf2b-4919-b046-1e1e07bdda25" xmlns:ns4="b39ea7ea-9abc-4d04-8f64-aa716fbaec8d" targetNamespace="http://schemas.microsoft.com/office/2006/metadata/properties" ma:root="true" ma:fieldsID="455e550f1089162916aff9e3af51b12e" ns3:_="" ns4:_="">
    <xsd:import namespace="5e16f4ee-bf2b-4919-b046-1e1e07bdda25"/>
    <xsd:import namespace="b39ea7ea-9abc-4d04-8f64-aa716fbaec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16f4ee-bf2b-4919-b046-1e1e07bdda2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9ea7ea-9abc-4d04-8f64-aa716fbaec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5e16f4ee-bf2b-4919-b046-1e1e07bdda25" xsi:nil="true"/>
    <FolderType xmlns="5e16f4ee-bf2b-4919-b046-1e1e07bdda25" xsi:nil="true"/>
    <Teachers xmlns="5e16f4ee-bf2b-4919-b046-1e1e07bdda25">
      <UserInfo>
        <DisplayName/>
        <AccountId xsi:nil="true"/>
        <AccountType/>
      </UserInfo>
    </Teachers>
    <Student_Groups xmlns="5e16f4ee-bf2b-4919-b046-1e1e07bdda25">
      <UserInfo>
        <DisplayName/>
        <AccountId xsi:nil="true"/>
        <AccountType/>
      </UserInfo>
    </Student_Groups>
    <Owner xmlns="5e16f4ee-bf2b-4919-b046-1e1e07bdda25">
      <UserInfo>
        <DisplayName/>
        <AccountId xsi:nil="true"/>
        <AccountType/>
      </UserInfo>
    </Owner>
    <Invited_Teachers xmlns="5e16f4ee-bf2b-4919-b046-1e1e07bdda25" xsi:nil="true"/>
    <Students xmlns="5e16f4ee-bf2b-4919-b046-1e1e07bdda25">
      <UserInfo>
        <DisplayName/>
        <AccountId xsi:nil="true"/>
        <AccountType/>
      </UserInfo>
    </Students>
    <Has_Teacher_Only_SectionGroup xmlns="5e16f4ee-bf2b-4919-b046-1e1e07bdda25" xsi:nil="true"/>
    <DefaultSectionNames xmlns="5e16f4ee-bf2b-4919-b046-1e1e07bdda25" xsi:nil="true"/>
    <Invited_Students xmlns="5e16f4ee-bf2b-4919-b046-1e1e07bdda25" xsi:nil="true"/>
    <Templates xmlns="5e16f4ee-bf2b-4919-b046-1e1e07bdda25" xsi:nil="true"/>
    <TeamsChannelId xmlns="5e16f4ee-bf2b-4919-b046-1e1e07bdda25" xsi:nil="true"/>
    <IsNotebookLocked xmlns="5e16f4ee-bf2b-4919-b046-1e1e07bdda25" xsi:nil="true"/>
    <CultureName xmlns="5e16f4ee-bf2b-4919-b046-1e1e07bdda25" xsi:nil="true"/>
    <Self_Registration_Enabled xmlns="5e16f4ee-bf2b-4919-b046-1e1e07bdda25" xsi:nil="true"/>
    <Is_Collaboration_Space_Locked xmlns="5e16f4ee-bf2b-4919-b046-1e1e07bdda25" xsi:nil="true"/>
    <AppVersion xmlns="5e16f4ee-bf2b-4919-b046-1e1e07bdda25" xsi:nil="true"/>
  </documentManagement>
</p:properties>
</file>

<file path=customXml/itemProps1.xml><?xml version="1.0" encoding="utf-8"?>
<ds:datastoreItem xmlns:ds="http://schemas.openxmlformats.org/officeDocument/2006/customXml" ds:itemID="{75A95905-D478-49B1-A78A-869DC4E62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16f4ee-bf2b-4919-b046-1e1e07bdda25"/>
    <ds:schemaRef ds:uri="b39ea7ea-9abc-4d04-8f64-aa716fbae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2CE87A-BAA7-47C5-94BB-17B1D89C3D64}">
  <ds:schemaRefs>
    <ds:schemaRef ds:uri="http://schemas.microsoft.com/sharepoint/v3/contenttype/forms"/>
  </ds:schemaRefs>
</ds:datastoreItem>
</file>

<file path=customXml/itemProps3.xml><?xml version="1.0" encoding="utf-8"?>
<ds:datastoreItem xmlns:ds="http://schemas.openxmlformats.org/officeDocument/2006/customXml" ds:itemID="{F0FBAAA3-D58E-49F7-9E62-AA35ECA3847F}">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elements/1.1/"/>
    <ds:schemaRef ds:uri="http://www.w3.org/XML/1998/namespace"/>
    <ds:schemaRef ds:uri="http://purl.org/dc/terms/"/>
    <ds:schemaRef ds:uri="b39ea7ea-9abc-4d04-8f64-aa716fbaec8d"/>
    <ds:schemaRef ds:uri="http://schemas.microsoft.com/office/infopath/2007/PartnerControls"/>
    <ds:schemaRef ds:uri="5e16f4ee-bf2b-4919-b046-1e1e07bdda25"/>
  </ds:schemaRefs>
</ds:datastoreItem>
</file>

<file path=docProps/app.xml><?xml version="1.0" encoding="utf-8"?>
<Properties xmlns="http://schemas.openxmlformats.org/officeDocument/2006/extended-properties" xmlns:vt="http://schemas.openxmlformats.org/officeDocument/2006/docPropsVTypes">
  <Template>Office Theme</Template>
  <TotalTime>3588</TotalTime>
  <Words>4228</Words>
  <Application>Microsoft Office PowerPoint</Application>
  <PresentationFormat>On-screen Show (4:3)</PresentationFormat>
  <Paragraphs>581</Paragraphs>
  <Slides>64</Slides>
  <Notes>0</Notes>
  <HiddenSlides>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Calibri</vt:lpstr>
      <vt:lpstr>Calibri Light</vt:lpstr>
      <vt:lpstr>KBScaredStraight</vt:lpstr>
      <vt:lpstr>KG Eyes Wide Open</vt:lpstr>
      <vt:lpstr>KG First Time In Forever</vt:lpstr>
      <vt:lpstr>KG Payphone</vt:lpstr>
      <vt:lpstr>KG Second Chances Solid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Charles Stapp</cp:lastModifiedBy>
  <cp:revision>139</cp:revision>
  <cp:lastPrinted>2017-08-06T20:58:21Z</cp:lastPrinted>
  <dcterms:created xsi:type="dcterms:W3CDTF">2014-12-29T15:18:45Z</dcterms:created>
  <dcterms:modified xsi:type="dcterms:W3CDTF">2019-08-13T13:47:51Z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0x01010042464DCF0DCFD543BC0291CD8BC544DD</vt:lpwstr>
  </property>
</Properties>
</file>